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0" r:id="rId1"/>
  </p:sldMasterIdLst>
  <p:notesMasterIdLst>
    <p:notesMasterId r:id="rId44"/>
  </p:notesMasterIdLst>
  <p:sldIdLst>
    <p:sldId id="257" r:id="rId2"/>
    <p:sldId id="258" r:id="rId3"/>
    <p:sldId id="296" r:id="rId4"/>
    <p:sldId id="297" r:id="rId5"/>
    <p:sldId id="261" r:id="rId6"/>
    <p:sldId id="307" r:id="rId7"/>
    <p:sldId id="305" r:id="rId8"/>
    <p:sldId id="262" r:id="rId9"/>
    <p:sldId id="306" r:id="rId10"/>
    <p:sldId id="264" r:id="rId11"/>
    <p:sldId id="265" r:id="rId12"/>
    <p:sldId id="300" r:id="rId13"/>
    <p:sldId id="299" r:id="rId14"/>
    <p:sldId id="303" r:id="rId15"/>
    <p:sldId id="266" r:id="rId16"/>
    <p:sldId id="304" r:id="rId17"/>
    <p:sldId id="267" r:id="rId18"/>
    <p:sldId id="268" r:id="rId19"/>
    <p:sldId id="280" r:id="rId20"/>
    <p:sldId id="282" r:id="rId21"/>
    <p:sldId id="275" r:id="rId22"/>
    <p:sldId id="286" r:id="rId23"/>
    <p:sldId id="270" r:id="rId24"/>
    <p:sldId id="283" r:id="rId25"/>
    <p:sldId id="285" r:id="rId26"/>
    <p:sldId id="269" r:id="rId27"/>
    <p:sldId id="271" r:id="rId28"/>
    <p:sldId id="272" r:id="rId29"/>
    <p:sldId id="273" r:id="rId30"/>
    <p:sldId id="274" r:id="rId31"/>
    <p:sldId id="276" r:id="rId32"/>
    <p:sldId id="277" r:id="rId33"/>
    <p:sldId id="293" r:id="rId34"/>
    <p:sldId id="294" r:id="rId35"/>
    <p:sldId id="281" r:id="rId36"/>
    <p:sldId id="287" r:id="rId37"/>
    <p:sldId id="279" r:id="rId38"/>
    <p:sldId id="291" r:id="rId39"/>
    <p:sldId id="308" r:id="rId40"/>
    <p:sldId id="295" r:id="rId41"/>
    <p:sldId id="292" r:id="rId42"/>
    <p:sldId id="259"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cer" initials="a" lastIdx="2" clrIdx="0">
    <p:extLst>
      <p:ext uri="{19B8F6BF-5375-455C-9EA6-DF929625EA0E}">
        <p15:presenceInfo xmlns:p15="http://schemas.microsoft.com/office/powerpoint/2012/main" userId="ac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2" autoAdjust="0"/>
  </p:normalViewPr>
  <p:slideViewPr>
    <p:cSldViewPr>
      <p:cViewPr varScale="1">
        <p:scale>
          <a:sx n="86" d="100"/>
          <a:sy n="86" d="100"/>
        </p:scale>
        <p:origin x="1382" y="67"/>
      </p:cViewPr>
      <p:guideLst>
        <p:guide orient="horz" pos="2160"/>
        <p:guide pos="2880"/>
      </p:guideLst>
    </p:cSldViewPr>
  </p:slideViewPr>
  <p:outlineViewPr>
    <p:cViewPr>
      <p:scale>
        <a:sx n="33" d="100"/>
        <a:sy n="33" d="100"/>
      </p:scale>
      <p:origin x="0" y="315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0A9FD2-1507-4CC5-8563-76DA6576A017}" type="datetimeFigureOut">
              <a:rPr lang="en-US" smtClean="0"/>
              <a:t>6/30/2024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80F968-DAA0-4B5A-89C2-BC21B1656219}" type="slidenum">
              <a:rPr lang="en-US" smtClean="0"/>
              <a:t>‹#›</a:t>
            </a:fld>
            <a:endParaRPr lang="en-US"/>
          </a:p>
        </p:txBody>
      </p:sp>
    </p:spTree>
    <p:extLst>
      <p:ext uri="{BB962C8B-B14F-4D97-AF65-F5344CB8AC3E}">
        <p14:creationId xmlns:p14="http://schemas.microsoft.com/office/powerpoint/2010/main" val="3761515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2FA587A-8268-443C-B4EF-774A678E2DA7}" type="datetime1">
              <a:rPr lang="en-US" smtClean="0"/>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87529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D2AA97-A686-4A7D-8FC1-2A074FD737C9}" type="datetime1">
              <a:rPr lang="en-US" smtClean="0"/>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1386143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D2AA97-A686-4A7D-8FC1-2A074FD737C9}" type="datetime1">
              <a:rPr lang="en-US" smtClean="0"/>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0730395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D2AA97-A686-4A7D-8FC1-2A074FD737C9}" type="datetime1">
              <a:rPr lang="en-US" smtClean="0"/>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16262812"/>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D2AA97-A686-4A7D-8FC1-2A074FD737C9}" type="datetime1">
              <a:rPr lang="en-US" smtClean="0"/>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8479135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D2AA97-A686-4A7D-8FC1-2A074FD737C9}" type="datetime1">
              <a:rPr lang="en-US" smtClean="0"/>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7448292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AC3393-5683-4B26-B738-05B59C50C947}" type="datetime1">
              <a:rPr lang="en-US" smtClean="0"/>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98119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FED2BC-D0E6-473B-AA6B-C3A25FD4FD41}" type="datetime1">
              <a:rPr lang="en-US" smtClean="0"/>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75308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044F3-A143-4A60-8A82-0D5231B04C63}" type="datetime1">
              <a:rPr lang="en-US" smtClean="0"/>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97868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A3EF1E-2913-47FD-A32B-28703C895B2E}" type="datetime1">
              <a:rPr lang="en-US" smtClean="0"/>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33655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7778E1-BEE4-4639-B590-3C1B5CA50010}" type="datetime1">
              <a:rPr lang="en-US" smtClean="0"/>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50126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A8576C-1F45-4F28-9067-131771E786C6}" type="datetime1">
              <a:rPr lang="en-US" smtClean="0"/>
              <a:t>6/30/2024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73053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4EF80-0F6B-4B3F-B728-F6DEF7708B22}" type="datetime1">
              <a:rPr lang="en-US" smtClean="0"/>
              <a:t>6/30/2024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99394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B86E03-9179-40FE-A1D7-4294E9508391}" type="datetime1">
              <a:rPr lang="en-US" smtClean="0"/>
              <a:t>6/30/2024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10575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AD2AA97-A686-4A7D-8FC1-2A074FD737C9}" type="datetime1">
              <a:rPr lang="en-US" smtClean="0"/>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10205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9FDE2A-B175-4329-8458-53D40140227F}" type="datetime1">
              <a:rPr lang="en-US" smtClean="0"/>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02744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AD2AA97-A686-4A7D-8FC1-2A074FD737C9}" type="datetime1">
              <a:rPr lang="en-US" smtClean="0"/>
              <a:t>6/30/2024</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414704193"/>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Lst>
  <p:hf hdr="0" ftr="0" dt="0"/>
  <p:txStyles>
    <p:title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ieeexplore.ieee.org/document/8389442" TargetMode="External"/><Relationship Id="rId2" Type="http://schemas.openxmlformats.org/officeDocument/2006/relationships/hyperlink" Target="https://rpubs.com/saramonica/loan-prediction" TargetMode="External"/><Relationship Id="rId1" Type="http://schemas.openxmlformats.org/officeDocument/2006/relationships/slideLayout" Target="../slideLayouts/slideLayout2.xml"/><Relationship Id="rId4" Type="http://schemas.openxmlformats.org/officeDocument/2006/relationships/hyperlink" Target="https://www.researchgate.net/publication/325917915_Prediction_of_loan_status_in_commercial_bank_using_machine_learning_classifie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dirty="0"/>
              <a:t>به نام خدا</a:t>
            </a:r>
            <a:endParaRPr lang="en-US" dirty="0"/>
          </a:p>
        </p:txBody>
      </p:sp>
      <p:sp>
        <p:nvSpPr>
          <p:cNvPr id="3" name="Content Placeholder 2"/>
          <p:cNvSpPr>
            <a:spLocks noGrp="1"/>
          </p:cNvSpPr>
          <p:nvPr>
            <p:ph idx="1"/>
          </p:nvPr>
        </p:nvSpPr>
        <p:spPr/>
        <p:txBody>
          <a:bodyPr>
            <a:normAutofit fontScale="92500" lnSpcReduction="10000"/>
          </a:bodyPr>
          <a:lstStyle/>
          <a:p>
            <a:pPr marL="114300" indent="0" algn="r" rtl="1">
              <a:buNone/>
            </a:pPr>
            <a:endParaRPr lang="fa-IR" dirty="0">
              <a:cs typeface="B Zar" pitchFamily="2" charset="-78"/>
            </a:endParaRPr>
          </a:p>
          <a:p>
            <a:pPr marL="114300" indent="0" algn="r" rtl="1">
              <a:buNone/>
            </a:pPr>
            <a:endParaRPr lang="fa-IR" dirty="0">
              <a:cs typeface="B Zar" pitchFamily="2" charset="-78"/>
            </a:endParaRPr>
          </a:p>
          <a:p>
            <a:pPr marL="114300" indent="0" algn="r" rtl="1">
              <a:buNone/>
            </a:pPr>
            <a:endParaRPr lang="fa-IR" dirty="0">
              <a:cs typeface="B Zar" pitchFamily="2" charset="-78"/>
            </a:endParaRPr>
          </a:p>
          <a:p>
            <a:pPr marL="114300" indent="0" algn="ctr" rtl="1">
              <a:buNone/>
            </a:pPr>
            <a:r>
              <a:rPr lang="fa-IR" sz="4000" b="1" dirty="0">
                <a:cs typeface="B Zar" pitchFamily="2" charset="-78"/>
              </a:rPr>
              <a:t>پروژه داده‌کاوی</a:t>
            </a:r>
          </a:p>
          <a:p>
            <a:pPr marL="114300" indent="0" algn="r" rtl="1">
              <a:buNone/>
            </a:pPr>
            <a:endParaRPr lang="fa-IR" dirty="0">
              <a:cs typeface="B Zar" pitchFamily="2" charset="-78"/>
            </a:endParaRPr>
          </a:p>
          <a:p>
            <a:pPr marL="114300" indent="0" algn="r" rtl="1">
              <a:buNone/>
            </a:pPr>
            <a:endParaRPr lang="fa-IR" dirty="0">
              <a:cs typeface="B Zar" pitchFamily="2" charset="-78"/>
            </a:endParaRPr>
          </a:p>
          <a:p>
            <a:pPr marL="114300" indent="0" algn="ctr" rtl="1">
              <a:buNone/>
            </a:pPr>
            <a:r>
              <a:rPr lang="fa-IR" dirty="0">
                <a:cs typeface="B Zar" pitchFamily="2" charset="-78"/>
              </a:rPr>
              <a:t>اعضای گروه:</a:t>
            </a:r>
          </a:p>
          <a:p>
            <a:pPr marL="114300" indent="0" algn="ctr" rtl="1">
              <a:buNone/>
            </a:pPr>
            <a:r>
              <a:rPr lang="fa-IR" dirty="0">
                <a:cs typeface="B Zar" pitchFamily="2" charset="-78"/>
              </a:rPr>
              <a:t>سارا سلطانی گردفرامرزی</a:t>
            </a:r>
          </a:p>
          <a:p>
            <a:pPr marL="114300" indent="0" algn="ctr" rtl="1">
              <a:buNone/>
            </a:pPr>
            <a:endParaRPr lang="fa-IR" dirty="0">
              <a:cs typeface="B Zar" pitchFamily="2" charset="-78"/>
            </a:endParaRPr>
          </a:p>
          <a:p>
            <a:pPr marL="114300" indent="0" algn="ctr" rtl="1">
              <a:buNone/>
            </a:pPr>
            <a:r>
              <a:rPr lang="fa-IR" sz="1800" dirty="0">
                <a:cs typeface="B Zar" pitchFamily="2" charset="-78"/>
              </a:rPr>
              <a:t>بهار ۱۴۰۱-۱۴۰۲</a:t>
            </a:r>
          </a:p>
          <a:p>
            <a:pPr marL="114300" indent="0" algn="r" rtl="1">
              <a:buNone/>
            </a:pPr>
            <a:endParaRPr lang="fa-IR" dirty="0">
              <a:cs typeface="B Zar" pitchFamily="2" charset="-78"/>
            </a:endParaRPr>
          </a:p>
          <a:p>
            <a:pPr marL="114300" indent="0" algn="r" rtl="1">
              <a:buNone/>
            </a:pPr>
            <a:endParaRPr lang="en-US" dirty="0">
              <a:cs typeface="B Zar" pitchFamily="2" charset="-78"/>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1676400"/>
            <a:ext cx="1238250" cy="1047750"/>
          </a:xfrm>
          <a:prstGeom prst="rect">
            <a:avLst/>
          </a:prstGeom>
        </p:spPr>
      </p:pic>
    </p:spTree>
    <p:extLst>
      <p:ext uri="{BB962C8B-B14F-4D97-AF65-F5344CB8AC3E}">
        <p14:creationId xmlns:p14="http://schemas.microsoft.com/office/powerpoint/2010/main" val="1760010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91BD3-EA0A-7408-80B9-7D69456EEFFE}"/>
              </a:ext>
            </a:extLst>
          </p:cNvPr>
          <p:cNvSpPr>
            <a:spLocks noGrp="1"/>
          </p:cNvSpPr>
          <p:nvPr>
            <p:ph type="title"/>
          </p:nvPr>
        </p:nvSpPr>
        <p:spPr>
          <a:xfrm>
            <a:off x="304800" y="466382"/>
            <a:ext cx="7620000" cy="685800"/>
          </a:xfrm>
        </p:spPr>
        <p:txBody>
          <a:bodyPr>
            <a:normAutofit/>
          </a:bodyPr>
          <a:lstStyle/>
          <a:p>
            <a:pPr algn="ctr"/>
            <a:r>
              <a:rPr lang="fa-IR" sz="2800" dirty="0">
                <a:cs typeface="B Nazanin" panose="00000400000000000000" pitchFamily="2" charset="-78"/>
              </a:rPr>
              <a:t>شناسایی داده‌های پرت</a:t>
            </a:r>
          </a:p>
        </p:txBody>
      </p:sp>
      <p:sp>
        <p:nvSpPr>
          <p:cNvPr id="3" name="Content Placeholder 2">
            <a:extLst>
              <a:ext uri="{FF2B5EF4-FFF2-40B4-BE49-F238E27FC236}">
                <a16:creationId xmlns:a16="http://schemas.microsoft.com/office/drawing/2014/main" id="{B34967A7-54A3-B5C5-CDEB-D1DE69E209A5}"/>
              </a:ext>
            </a:extLst>
          </p:cNvPr>
          <p:cNvSpPr>
            <a:spLocks noGrp="1"/>
          </p:cNvSpPr>
          <p:nvPr>
            <p:ph idx="1"/>
          </p:nvPr>
        </p:nvSpPr>
        <p:spPr>
          <a:xfrm>
            <a:off x="1066800" y="1564075"/>
            <a:ext cx="6347714" cy="3880773"/>
          </a:xfrm>
        </p:spPr>
        <p:txBody>
          <a:bodyPr/>
          <a:lstStyle/>
          <a:p>
            <a:pPr marL="114300" indent="0" algn="r">
              <a:buNone/>
            </a:pPr>
            <a:r>
              <a:rPr lang="en-US" dirty="0"/>
              <a:t>Total Revolving Credit </a:t>
            </a:r>
            <a:r>
              <a:rPr lang="en-US" dirty="0">
                <a:cs typeface="B Nazanin" pitchFamily="2" charset="-78"/>
              </a:rPr>
              <a:t>Limit</a:t>
            </a:r>
            <a:r>
              <a:rPr lang="fa-IR" dirty="0">
                <a:cs typeface="B Nazanin" pitchFamily="2" charset="-78"/>
              </a:rPr>
              <a:t> روی ویژگی </a:t>
            </a:r>
            <a:r>
              <a:rPr lang="en-US" dirty="0">
                <a:cs typeface="B Nazanin" pitchFamily="2" charset="-78"/>
              </a:rPr>
              <a:t>IQR </a:t>
            </a:r>
          </a:p>
          <a:p>
            <a:pPr marL="114300" indent="0" algn="r">
              <a:buNone/>
            </a:pPr>
            <a:endParaRPr lang="en-US" dirty="0"/>
          </a:p>
          <a:p>
            <a:pPr marL="114300" indent="0" algn="r">
              <a:buNone/>
            </a:pPr>
            <a:r>
              <a:rPr lang="fa-IR" dirty="0"/>
              <a:t> </a:t>
            </a:r>
          </a:p>
        </p:txBody>
      </p:sp>
      <p:sp>
        <p:nvSpPr>
          <p:cNvPr id="4" name="Slide Number Placeholder 3">
            <a:extLst>
              <a:ext uri="{FF2B5EF4-FFF2-40B4-BE49-F238E27FC236}">
                <a16:creationId xmlns:a16="http://schemas.microsoft.com/office/drawing/2014/main" id="{EAFEEFF5-B13F-7CFB-E0DD-36388DD4B19B}"/>
              </a:ext>
            </a:extLst>
          </p:cNvPr>
          <p:cNvSpPr>
            <a:spLocks noGrp="1"/>
          </p:cNvSpPr>
          <p:nvPr>
            <p:ph type="sldNum" sz="quarter" idx="12"/>
          </p:nvPr>
        </p:nvSpPr>
        <p:spPr/>
        <p:txBody>
          <a:bodyPr/>
          <a:lstStyle/>
          <a:p>
            <a:fld id="{B6F15528-21DE-4FAA-801E-634DDDAF4B2B}" type="slidenum">
              <a:rPr lang="en-US" smtClean="0"/>
              <a:pPr/>
              <a:t>10</a:t>
            </a:fld>
            <a:endParaRPr lang="en-US"/>
          </a:p>
        </p:txBody>
      </p:sp>
      <p:sp>
        <p:nvSpPr>
          <p:cNvPr id="9" name="Rectangle 5">
            <a:extLst>
              <a:ext uri="{FF2B5EF4-FFF2-40B4-BE49-F238E27FC236}">
                <a16:creationId xmlns:a16="http://schemas.microsoft.com/office/drawing/2014/main" id="{6C6311A0-2E24-B193-6449-B5D7EC83010D}"/>
              </a:ext>
            </a:extLst>
          </p:cNvPr>
          <p:cNvSpPr>
            <a:spLocks noChangeArrowheads="1"/>
          </p:cNvSpPr>
          <p:nvPr/>
        </p:nvSpPr>
        <p:spPr bwMode="auto">
          <a:xfrm flipH="1" flipV="1">
            <a:off x="-1219199" y="829017"/>
            <a:ext cx="1295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fa-I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a-IR" altLang="fa-IR" sz="1800" b="0" i="0" u="none" strike="noStrike" cap="none" normalizeH="0" baseline="0" dirty="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ADCCF7BA-2E99-4444-5A7C-8FA6D6941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667000"/>
            <a:ext cx="3352800" cy="2756162"/>
          </a:xfrm>
          <a:prstGeom prst="rect">
            <a:avLst/>
          </a:prstGeom>
        </p:spPr>
      </p:pic>
      <p:sp>
        <p:nvSpPr>
          <p:cNvPr id="14" name="TextBox 13">
            <a:extLst>
              <a:ext uri="{FF2B5EF4-FFF2-40B4-BE49-F238E27FC236}">
                <a16:creationId xmlns:a16="http://schemas.microsoft.com/office/drawing/2014/main" id="{E110B55C-44BB-4C5F-0359-C39C1DC1DEF9}"/>
              </a:ext>
            </a:extLst>
          </p:cNvPr>
          <p:cNvSpPr txBox="1"/>
          <p:nvPr/>
        </p:nvSpPr>
        <p:spPr>
          <a:xfrm>
            <a:off x="1336763" y="5676914"/>
            <a:ext cx="1676400" cy="307777"/>
          </a:xfrm>
          <a:prstGeom prst="rect">
            <a:avLst/>
          </a:prstGeom>
          <a:noFill/>
        </p:spPr>
        <p:txBody>
          <a:bodyPr wrap="square" rtlCol="1">
            <a:spAutoFit/>
          </a:bodyPr>
          <a:lstStyle/>
          <a:p>
            <a:pPr algn="ctr"/>
            <a:r>
              <a:rPr lang="fa-IR" sz="1400" dirty="0">
                <a:cs typeface="B Nazanin" pitchFamily="2" charset="-78"/>
              </a:rPr>
              <a:t>قبل از اعمال  </a:t>
            </a:r>
            <a:r>
              <a:rPr lang="en-US" sz="1400" dirty="0">
                <a:cs typeface="B Nazanin" pitchFamily="2" charset="-78"/>
              </a:rPr>
              <a:t> </a:t>
            </a:r>
            <a:r>
              <a:rPr lang="en-US" sz="1400" dirty="0">
                <a:cs typeface="B Zar" panose="00000400000000000000" pitchFamily="2" charset="-78"/>
              </a:rPr>
              <a:t>IQR</a:t>
            </a:r>
            <a:endParaRPr lang="fa-IR" sz="1400" dirty="0">
              <a:cs typeface="B Zar" panose="00000400000000000000" pitchFamily="2" charset="-78"/>
            </a:endParaRPr>
          </a:p>
        </p:txBody>
      </p:sp>
      <p:pic>
        <p:nvPicPr>
          <p:cNvPr id="18" name="Picture 17">
            <a:extLst>
              <a:ext uri="{FF2B5EF4-FFF2-40B4-BE49-F238E27FC236}">
                <a16:creationId xmlns:a16="http://schemas.microsoft.com/office/drawing/2014/main" id="{2E3CD0B8-B1E9-F013-0401-A9FBAD7C37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2666999"/>
            <a:ext cx="3593918" cy="2756163"/>
          </a:xfrm>
          <a:prstGeom prst="rect">
            <a:avLst/>
          </a:prstGeom>
        </p:spPr>
      </p:pic>
      <p:sp>
        <p:nvSpPr>
          <p:cNvPr id="19" name="TextBox 18">
            <a:extLst>
              <a:ext uri="{FF2B5EF4-FFF2-40B4-BE49-F238E27FC236}">
                <a16:creationId xmlns:a16="http://schemas.microsoft.com/office/drawing/2014/main" id="{02A60B71-6BB4-A079-0FB0-B1DDFF2A5863}"/>
              </a:ext>
            </a:extLst>
          </p:cNvPr>
          <p:cNvSpPr txBox="1"/>
          <p:nvPr/>
        </p:nvSpPr>
        <p:spPr>
          <a:xfrm>
            <a:off x="5105400" y="5676915"/>
            <a:ext cx="2133600" cy="307777"/>
          </a:xfrm>
          <a:prstGeom prst="rect">
            <a:avLst/>
          </a:prstGeom>
          <a:noFill/>
        </p:spPr>
        <p:txBody>
          <a:bodyPr wrap="square" rtlCol="1">
            <a:spAutoFit/>
          </a:bodyPr>
          <a:lstStyle/>
          <a:p>
            <a:pPr algn="ctr"/>
            <a:r>
              <a:rPr lang="fa-IR" sz="1400" dirty="0">
                <a:cs typeface="B Nazanin" pitchFamily="2" charset="-78"/>
              </a:rPr>
              <a:t>بعد از اعمال </a:t>
            </a:r>
            <a:r>
              <a:rPr lang="en-US" sz="1400" dirty="0">
                <a:cs typeface="B Nazanin" pitchFamily="2" charset="-78"/>
              </a:rPr>
              <a:t> </a:t>
            </a:r>
            <a:r>
              <a:rPr lang="en-US" sz="1400" dirty="0">
                <a:cs typeface="B Zar" panose="00000400000000000000" pitchFamily="2" charset="-78"/>
              </a:rPr>
              <a:t>IQR</a:t>
            </a:r>
            <a:endParaRPr lang="fa-IR" sz="1400" dirty="0">
              <a:cs typeface="B Zar" panose="00000400000000000000" pitchFamily="2" charset="-78"/>
            </a:endParaRPr>
          </a:p>
        </p:txBody>
      </p:sp>
    </p:spTree>
    <p:extLst>
      <p:ext uri="{BB962C8B-B14F-4D97-AF65-F5344CB8AC3E}">
        <p14:creationId xmlns:p14="http://schemas.microsoft.com/office/powerpoint/2010/main" val="3720563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BDB92-B16A-2D6D-E45B-16E26466D617}"/>
              </a:ext>
            </a:extLst>
          </p:cNvPr>
          <p:cNvSpPr>
            <a:spLocks noGrp="1"/>
          </p:cNvSpPr>
          <p:nvPr>
            <p:ph type="title"/>
          </p:nvPr>
        </p:nvSpPr>
        <p:spPr>
          <a:xfrm>
            <a:off x="468953" y="76200"/>
            <a:ext cx="6347713" cy="990600"/>
          </a:xfrm>
        </p:spPr>
        <p:txBody>
          <a:bodyPr/>
          <a:lstStyle/>
          <a:p>
            <a:pPr algn="ctr"/>
            <a:br>
              <a:rPr lang="fa-IR" sz="2800" dirty="0">
                <a:solidFill>
                  <a:schemeClr val="tx1"/>
                </a:solidFill>
                <a:cs typeface="B Zar" pitchFamily="2" charset="-78"/>
              </a:rPr>
            </a:br>
            <a:r>
              <a:rPr lang="fa-IR" sz="2800" dirty="0">
                <a:cs typeface="B Nazanin" panose="00000400000000000000" pitchFamily="2" charset="-78"/>
              </a:rPr>
              <a:t>شناسایی داده‌های پرت</a:t>
            </a:r>
          </a:p>
        </p:txBody>
      </p:sp>
      <p:sp>
        <p:nvSpPr>
          <p:cNvPr id="3" name="Content Placeholder 2">
            <a:extLst>
              <a:ext uri="{FF2B5EF4-FFF2-40B4-BE49-F238E27FC236}">
                <a16:creationId xmlns:a16="http://schemas.microsoft.com/office/drawing/2014/main" id="{14F32B18-58FE-5EBC-7B58-6FC8BDA11E38}"/>
              </a:ext>
            </a:extLst>
          </p:cNvPr>
          <p:cNvSpPr>
            <a:spLocks noGrp="1"/>
          </p:cNvSpPr>
          <p:nvPr>
            <p:ph idx="1"/>
          </p:nvPr>
        </p:nvSpPr>
        <p:spPr>
          <a:xfrm>
            <a:off x="457200" y="1596260"/>
            <a:ext cx="7620000" cy="4800600"/>
          </a:xfrm>
        </p:spPr>
        <p:txBody>
          <a:bodyPr>
            <a:normAutofit/>
          </a:bodyPr>
          <a:lstStyle/>
          <a:p>
            <a:pPr marL="114300" indent="0" algn="r">
              <a:buNone/>
            </a:pPr>
            <a:r>
              <a:rPr lang="en-US" sz="2000" dirty="0"/>
              <a:t>Total Current Balance        </a:t>
            </a:r>
            <a:r>
              <a:rPr lang="fa-IR" sz="2000" dirty="0">
                <a:cs typeface="B Nazanin" pitchFamily="2" charset="-78"/>
              </a:rPr>
              <a:t>روی ویژگی</a:t>
            </a:r>
            <a:r>
              <a:rPr lang="en-US" sz="2000" dirty="0"/>
              <a:t> IQR </a:t>
            </a:r>
            <a:endParaRPr lang="fa-IR" sz="2000" dirty="0"/>
          </a:p>
          <a:p>
            <a:pPr marL="114300" indent="0" algn="r">
              <a:buNone/>
            </a:pPr>
            <a:endParaRPr lang="fa-IR" sz="2000" dirty="0"/>
          </a:p>
          <a:p>
            <a:pPr marL="114300" indent="0" algn="r">
              <a:buNone/>
            </a:pPr>
            <a:r>
              <a:rPr lang="fa-IR" sz="2000" dirty="0"/>
              <a:t> </a:t>
            </a:r>
          </a:p>
        </p:txBody>
      </p:sp>
      <p:sp>
        <p:nvSpPr>
          <p:cNvPr id="4" name="Slide Number Placeholder 3">
            <a:extLst>
              <a:ext uri="{FF2B5EF4-FFF2-40B4-BE49-F238E27FC236}">
                <a16:creationId xmlns:a16="http://schemas.microsoft.com/office/drawing/2014/main" id="{C0AB718F-1706-33BB-AAA7-E31F33797856}"/>
              </a:ext>
            </a:extLst>
          </p:cNvPr>
          <p:cNvSpPr>
            <a:spLocks noGrp="1"/>
          </p:cNvSpPr>
          <p:nvPr>
            <p:ph type="sldNum" sz="quarter" idx="12"/>
          </p:nvPr>
        </p:nvSpPr>
        <p:spPr/>
        <p:txBody>
          <a:bodyPr/>
          <a:lstStyle/>
          <a:p>
            <a:fld id="{B6F15528-21DE-4FAA-801E-634DDDAF4B2B}" type="slidenum">
              <a:rPr lang="en-US" smtClean="0"/>
              <a:pPr/>
              <a:t>11</a:t>
            </a:fld>
            <a:endParaRPr lang="en-US"/>
          </a:p>
        </p:txBody>
      </p:sp>
      <p:pic>
        <p:nvPicPr>
          <p:cNvPr id="6" name="Picture 5">
            <a:extLst>
              <a:ext uri="{FF2B5EF4-FFF2-40B4-BE49-F238E27FC236}">
                <a16:creationId xmlns:a16="http://schemas.microsoft.com/office/drawing/2014/main" id="{10FCCA2E-7191-0FBB-926D-22CF919FF2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1" y="2600180"/>
            <a:ext cx="3048000" cy="3060317"/>
          </a:xfrm>
          <a:prstGeom prst="rect">
            <a:avLst/>
          </a:prstGeom>
        </p:spPr>
      </p:pic>
      <p:sp>
        <p:nvSpPr>
          <p:cNvPr id="7" name="TextBox 6">
            <a:extLst>
              <a:ext uri="{FF2B5EF4-FFF2-40B4-BE49-F238E27FC236}">
                <a16:creationId xmlns:a16="http://schemas.microsoft.com/office/drawing/2014/main" id="{60AA272E-F790-EA39-FE1A-D7A0EB340544}"/>
              </a:ext>
            </a:extLst>
          </p:cNvPr>
          <p:cNvSpPr txBox="1"/>
          <p:nvPr/>
        </p:nvSpPr>
        <p:spPr>
          <a:xfrm>
            <a:off x="4378266" y="5685689"/>
            <a:ext cx="2438400" cy="307777"/>
          </a:xfrm>
          <a:prstGeom prst="rect">
            <a:avLst/>
          </a:prstGeom>
          <a:noFill/>
        </p:spPr>
        <p:txBody>
          <a:bodyPr wrap="square" rtlCol="1">
            <a:spAutoFit/>
          </a:bodyPr>
          <a:lstStyle/>
          <a:p>
            <a:pPr algn="ctr"/>
            <a:r>
              <a:rPr lang="fa-IR" sz="1400" dirty="0">
                <a:cs typeface="B Nazanin" pitchFamily="2" charset="-78"/>
              </a:rPr>
              <a:t>بعد از اعمال  </a:t>
            </a:r>
            <a:r>
              <a:rPr lang="en-US" sz="1400" dirty="0">
                <a:cs typeface="B Nazanin" pitchFamily="2" charset="-78"/>
              </a:rPr>
              <a:t>IQR</a:t>
            </a:r>
            <a:endParaRPr lang="fa-IR" sz="1400" dirty="0">
              <a:cs typeface="B Nazanin" pitchFamily="2" charset="-78"/>
            </a:endParaRPr>
          </a:p>
        </p:txBody>
      </p:sp>
      <p:pic>
        <p:nvPicPr>
          <p:cNvPr id="9" name="Picture 8">
            <a:extLst>
              <a:ext uri="{FF2B5EF4-FFF2-40B4-BE49-F238E27FC236}">
                <a16:creationId xmlns:a16="http://schemas.microsoft.com/office/drawing/2014/main" id="{DEB9A8C8-E25A-6BF1-14E8-692C4F19BA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063" y="2588643"/>
            <a:ext cx="3060938" cy="3060317"/>
          </a:xfrm>
          <a:prstGeom prst="rect">
            <a:avLst/>
          </a:prstGeom>
        </p:spPr>
      </p:pic>
      <p:sp>
        <p:nvSpPr>
          <p:cNvPr id="10" name="TextBox 9">
            <a:extLst>
              <a:ext uri="{FF2B5EF4-FFF2-40B4-BE49-F238E27FC236}">
                <a16:creationId xmlns:a16="http://schemas.microsoft.com/office/drawing/2014/main" id="{6C2B004A-6731-B5EB-2A32-CA4877CBDD74}"/>
              </a:ext>
            </a:extLst>
          </p:cNvPr>
          <p:cNvSpPr txBox="1"/>
          <p:nvPr/>
        </p:nvSpPr>
        <p:spPr>
          <a:xfrm>
            <a:off x="679332" y="5706773"/>
            <a:ext cx="2438400" cy="307777"/>
          </a:xfrm>
          <a:prstGeom prst="rect">
            <a:avLst/>
          </a:prstGeom>
          <a:noFill/>
        </p:spPr>
        <p:txBody>
          <a:bodyPr wrap="square" rtlCol="1">
            <a:spAutoFit/>
          </a:bodyPr>
          <a:lstStyle/>
          <a:p>
            <a:pPr algn="ctr"/>
            <a:r>
              <a:rPr lang="fa-IR" sz="1400" dirty="0">
                <a:cs typeface="B Nazanin" pitchFamily="2" charset="-78"/>
              </a:rPr>
              <a:t>قبل از اعمال </a:t>
            </a:r>
            <a:r>
              <a:rPr lang="en-US" sz="1400" dirty="0">
                <a:cs typeface="B Nazanin" pitchFamily="2" charset="-78"/>
              </a:rPr>
              <a:t> IQR</a:t>
            </a:r>
            <a:endParaRPr lang="fa-IR" sz="1400" dirty="0">
              <a:cs typeface="B Nazanin" pitchFamily="2" charset="-78"/>
            </a:endParaRPr>
          </a:p>
        </p:txBody>
      </p:sp>
    </p:spTree>
    <p:extLst>
      <p:ext uri="{BB962C8B-B14F-4D97-AF65-F5344CB8AC3E}">
        <p14:creationId xmlns:p14="http://schemas.microsoft.com/office/powerpoint/2010/main" val="1591244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86CD1-EA63-B0FD-F97D-D3CF6A3FE1BC}"/>
              </a:ext>
            </a:extLst>
          </p:cNvPr>
          <p:cNvSpPr>
            <a:spLocks noGrp="1"/>
          </p:cNvSpPr>
          <p:nvPr>
            <p:ph type="title"/>
          </p:nvPr>
        </p:nvSpPr>
        <p:spPr>
          <a:xfrm>
            <a:off x="609599" y="228600"/>
            <a:ext cx="6347713" cy="838200"/>
          </a:xfrm>
        </p:spPr>
        <p:txBody>
          <a:bodyPr>
            <a:normAutofit/>
          </a:bodyPr>
          <a:lstStyle/>
          <a:p>
            <a:pPr algn="ctr"/>
            <a:r>
              <a:rPr lang="fa-IR" sz="2800" dirty="0">
                <a:cs typeface="B Nazanin" panose="00000400000000000000" pitchFamily="2" charset="-78"/>
              </a:rPr>
              <a:t>شناسایی داده‌های پرت</a:t>
            </a:r>
          </a:p>
        </p:txBody>
      </p:sp>
      <p:sp>
        <p:nvSpPr>
          <p:cNvPr id="4" name="Slide Number Placeholder 3">
            <a:extLst>
              <a:ext uri="{FF2B5EF4-FFF2-40B4-BE49-F238E27FC236}">
                <a16:creationId xmlns:a16="http://schemas.microsoft.com/office/drawing/2014/main" id="{76DD8EF8-DE0C-11EF-F206-7A67EF5D35E3}"/>
              </a:ext>
            </a:extLst>
          </p:cNvPr>
          <p:cNvSpPr>
            <a:spLocks noGrp="1"/>
          </p:cNvSpPr>
          <p:nvPr>
            <p:ph type="sldNum" sz="quarter" idx="12"/>
          </p:nvPr>
        </p:nvSpPr>
        <p:spPr/>
        <p:txBody>
          <a:bodyPr/>
          <a:lstStyle/>
          <a:p>
            <a:fld id="{B6F15528-21DE-4FAA-801E-634DDDAF4B2B}" type="slidenum">
              <a:rPr lang="en-US" smtClean="0"/>
              <a:pPr/>
              <a:t>12</a:t>
            </a:fld>
            <a:endParaRPr lang="en-US"/>
          </a:p>
        </p:txBody>
      </p:sp>
      <p:sp>
        <p:nvSpPr>
          <p:cNvPr id="5" name="Content Placeholder 4">
            <a:extLst>
              <a:ext uri="{FF2B5EF4-FFF2-40B4-BE49-F238E27FC236}">
                <a16:creationId xmlns:a16="http://schemas.microsoft.com/office/drawing/2014/main" id="{BCCF43E3-0C94-39DA-626F-AAEF79AEFE6A}"/>
              </a:ext>
            </a:extLst>
          </p:cNvPr>
          <p:cNvSpPr>
            <a:spLocks noGrp="1"/>
          </p:cNvSpPr>
          <p:nvPr>
            <p:ph idx="1"/>
          </p:nvPr>
        </p:nvSpPr>
        <p:spPr>
          <a:xfrm>
            <a:off x="609598" y="1219200"/>
            <a:ext cx="6858001" cy="4822163"/>
          </a:xfrm>
        </p:spPr>
        <p:txBody>
          <a:bodyPr>
            <a:normAutofit/>
          </a:bodyPr>
          <a:lstStyle/>
          <a:p>
            <a:pPr>
              <a:buFont typeface="Wingdings" panose="05000000000000000000" pitchFamily="2" charset="2"/>
              <a:buChar char="Ø"/>
            </a:pPr>
            <a:r>
              <a:rPr lang="fa-IR" dirty="0">
                <a:cs typeface="B Nazanin" panose="00000400000000000000" pitchFamily="2" charset="-78"/>
              </a:rPr>
              <a:t>حذف 75 درصد داده ها توسط </a:t>
            </a:r>
            <a:r>
              <a:rPr lang="en-US" dirty="0">
                <a:cs typeface="B Nazanin" panose="00000400000000000000" pitchFamily="2" charset="-78"/>
              </a:rPr>
              <a:t>IQR</a:t>
            </a:r>
          </a:p>
          <a:p>
            <a:pPr>
              <a:buFont typeface="Wingdings" panose="05000000000000000000" pitchFamily="2" charset="2"/>
              <a:buChar char="Ø"/>
            </a:pPr>
            <a:r>
              <a:rPr lang="fa-IR" dirty="0">
                <a:cs typeface="B Nazanin" panose="00000400000000000000" pitchFamily="2" charset="-78"/>
              </a:rPr>
              <a:t>انتخاب روش </a:t>
            </a:r>
            <a:r>
              <a:rPr lang="en-US" dirty="0">
                <a:cs typeface="B Nazanin" panose="00000400000000000000" pitchFamily="2" charset="-78"/>
              </a:rPr>
              <a:t>z score </a:t>
            </a:r>
            <a:r>
              <a:rPr lang="fa-IR" dirty="0">
                <a:cs typeface="B Nazanin" panose="00000400000000000000" pitchFamily="2" charset="-78"/>
              </a:rPr>
              <a:t> به عنوان روش نهایی</a:t>
            </a:r>
          </a:p>
        </p:txBody>
      </p:sp>
      <p:pic>
        <p:nvPicPr>
          <p:cNvPr id="7" name="Picture 6">
            <a:extLst>
              <a:ext uri="{FF2B5EF4-FFF2-40B4-BE49-F238E27FC236}">
                <a16:creationId xmlns:a16="http://schemas.microsoft.com/office/drawing/2014/main" id="{F6DFB979-1981-3B19-4198-4E4F93358B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2286000"/>
            <a:ext cx="2057400" cy="1713838"/>
          </a:xfrm>
          <a:prstGeom prst="rect">
            <a:avLst/>
          </a:prstGeom>
        </p:spPr>
      </p:pic>
      <p:pic>
        <p:nvPicPr>
          <p:cNvPr id="9" name="Picture 8">
            <a:extLst>
              <a:ext uri="{FF2B5EF4-FFF2-40B4-BE49-F238E27FC236}">
                <a16:creationId xmlns:a16="http://schemas.microsoft.com/office/drawing/2014/main" id="{292B6887-910E-C237-E1C5-41DC9EB8CD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1800" y="2286000"/>
            <a:ext cx="1905000" cy="1713838"/>
          </a:xfrm>
          <a:prstGeom prst="rect">
            <a:avLst/>
          </a:prstGeom>
        </p:spPr>
      </p:pic>
      <p:pic>
        <p:nvPicPr>
          <p:cNvPr id="11" name="Picture 10">
            <a:extLst>
              <a:ext uri="{FF2B5EF4-FFF2-40B4-BE49-F238E27FC236}">
                <a16:creationId xmlns:a16="http://schemas.microsoft.com/office/drawing/2014/main" id="{CC0F9DC9-4DBA-4FA1-1BD6-01AE54D46A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9301" y="2286000"/>
            <a:ext cx="1990530" cy="1713839"/>
          </a:xfrm>
          <a:prstGeom prst="rect">
            <a:avLst/>
          </a:prstGeom>
        </p:spPr>
      </p:pic>
      <p:pic>
        <p:nvPicPr>
          <p:cNvPr id="13" name="Picture 12">
            <a:extLst>
              <a:ext uri="{FF2B5EF4-FFF2-40B4-BE49-F238E27FC236}">
                <a16:creationId xmlns:a16="http://schemas.microsoft.com/office/drawing/2014/main" id="{D5B8044E-8FCD-90AF-0291-2C689C3B6F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328" y="4313468"/>
            <a:ext cx="1990530" cy="1975876"/>
          </a:xfrm>
          <a:prstGeom prst="rect">
            <a:avLst/>
          </a:prstGeom>
        </p:spPr>
      </p:pic>
      <p:pic>
        <p:nvPicPr>
          <p:cNvPr id="14" name="Picture 13">
            <a:extLst>
              <a:ext uri="{FF2B5EF4-FFF2-40B4-BE49-F238E27FC236}">
                <a16:creationId xmlns:a16="http://schemas.microsoft.com/office/drawing/2014/main" id="{B23588DB-66D2-53ED-46CC-05EB01EFE9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7200" y="4313468"/>
            <a:ext cx="1990529" cy="1975875"/>
          </a:xfrm>
          <a:prstGeom prst="rect">
            <a:avLst/>
          </a:prstGeom>
        </p:spPr>
      </p:pic>
      <p:pic>
        <p:nvPicPr>
          <p:cNvPr id="16" name="Content Placeholder 5">
            <a:extLst>
              <a:ext uri="{FF2B5EF4-FFF2-40B4-BE49-F238E27FC236}">
                <a16:creationId xmlns:a16="http://schemas.microsoft.com/office/drawing/2014/main" id="{3DABEA67-1F1D-19F1-E8A3-8EF2119BC4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81536" y="4313468"/>
            <a:ext cx="1990529" cy="1975875"/>
          </a:xfrm>
          <a:prstGeom prst="rect">
            <a:avLst/>
          </a:prstGeom>
        </p:spPr>
      </p:pic>
      <p:sp>
        <p:nvSpPr>
          <p:cNvPr id="18" name="TextBox 17">
            <a:extLst>
              <a:ext uri="{FF2B5EF4-FFF2-40B4-BE49-F238E27FC236}">
                <a16:creationId xmlns:a16="http://schemas.microsoft.com/office/drawing/2014/main" id="{B6E125FB-58CD-3849-3345-0E28849351C8}"/>
              </a:ext>
            </a:extLst>
          </p:cNvPr>
          <p:cNvSpPr txBox="1"/>
          <p:nvPr/>
        </p:nvSpPr>
        <p:spPr>
          <a:xfrm>
            <a:off x="2895600" y="6406488"/>
            <a:ext cx="1676400" cy="307777"/>
          </a:xfrm>
          <a:prstGeom prst="rect">
            <a:avLst/>
          </a:prstGeom>
          <a:noFill/>
        </p:spPr>
        <p:txBody>
          <a:bodyPr wrap="square" rtlCol="1">
            <a:spAutoFit/>
          </a:bodyPr>
          <a:lstStyle/>
          <a:p>
            <a:pPr algn="ctr"/>
            <a:r>
              <a:rPr lang="fa-IR" sz="1400" dirty="0">
                <a:cs typeface="B Nazanin" panose="00000400000000000000" pitchFamily="2" charset="-78"/>
              </a:rPr>
              <a:t>بعد از حذف داده های پرت</a:t>
            </a:r>
          </a:p>
        </p:txBody>
      </p:sp>
    </p:spTree>
    <p:extLst>
      <p:ext uri="{BB962C8B-B14F-4D97-AF65-F5344CB8AC3E}">
        <p14:creationId xmlns:p14="http://schemas.microsoft.com/office/powerpoint/2010/main" val="3250852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14A3C-F0C7-A153-96E1-A763B8D8E1D7}"/>
              </a:ext>
            </a:extLst>
          </p:cNvPr>
          <p:cNvSpPr>
            <a:spLocks noGrp="1"/>
          </p:cNvSpPr>
          <p:nvPr>
            <p:ph type="title"/>
          </p:nvPr>
        </p:nvSpPr>
        <p:spPr>
          <a:xfrm>
            <a:off x="581827" y="152400"/>
            <a:ext cx="6347713" cy="533400"/>
          </a:xfrm>
        </p:spPr>
        <p:txBody>
          <a:bodyPr>
            <a:normAutofit fontScale="90000"/>
          </a:bodyPr>
          <a:lstStyle/>
          <a:p>
            <a:pPr algn="ctr"/>
            <a:r>
              <a:rPr lang="fa-IR" sz="3100" dirty="0">
                <a:cs typeface="B Nazanin" panose="00000400000000000000" pitchFamily="2" charset="-78"/>
              </a:rPr>
              <a:t>شناسایی داده‌های پرت</a:t>
            </a:r>
          </a:p>
        </p:txBody>
      </p:sp>
      <p:sp>
        <p:nvSpPr>
          <p:cNvPr id="3" name="Content Placeholder 2">
            <a:extLst>
              <a:ext uri="{FF2B5EF4-FFF2-40B4-BE49-F238E27FC236}">
                <a16:creationId xmlns:a16="http://schemas.microsoft.com/office/drawing/2014/main" id="{C1EE9DFE-3835-E4E2-EF6C-F80793BC1F33}"/>
              </a:ext>
            </a:extLst>
          </p:cNvPr>
          <p:cNvSpPr>
            <a:spLocks noGrp="1"/>
          </p:cNvSpPr>
          <p:nvPr>
            <p:ph idx="1"/>
          </p:nvPr>
        </p:nvSpPr>
        <p:spPr>
          <a:xfrm>
            <a:off x="616996" y="904560"/>
            <a:ext cx="6347714" cy="4822163"/>
          </a:xfrm>
        </p:spPr>
        <p:txBody>
          <a:bodyPr>
            <a:normAutofit/>
          </a:bodyPr>
          <a:lstStyle/>
          <a:p>
            <a:pPr>
              <a:buFont typeface="Wingdings" panose="05000000000000000000" pitchFamily="2" charset="2"/>
              <a:buChar char="Ø"/>
            </a:pPr>
            <a:r>
              <a:rPr lang="fa-IR" sz="1600" dirty="0">
                <a:cs typeface="B Nazanin" panose="00000400000000000000" pitchFamily="2" charset="-78"/>
              </a:rPr>
              <a:t>از بین 32 ویژگی پیش‌بینی کننده موجود 21 ویژگی دارای داده پرت است</a:t>
            </a:r>
          </a:p>
          <a:p>
            <a:pPr>
              <a:buFont typeface="Wingdings" panose="05000000000000000000" pitchFamily="2" charset="2"/>
              <a:buChar char="Ø"/>
            </a:pPr>
            <a:r>
              <a:rPr lang="fa-IR" sz="1600" dirty="0">
                <a:cs typeface="B Nazanin" panose="00000400000000000000" pitchFamily="2" charset="-78"/>
              </a:rPr>
              <a:t>حذف ویژگی‌ها تا جایی که بهترین نتیجه از حیث کورولیشن بدست آید</a:t>
            </a:r>
          </a:p>
          <a:p>
            <a:pPr>
              <a:buFont typeface="Wingdings" panose="05000000000000000000" pitchFamily="2" charset="2"/>
              <a:buChar char="Ø"/>
            </a:pPr>
            <a:r>
              <a:rPr lang="fa-IR" sz="1600" dirty="0">
                <a:cs typeface="B Nazanin" panose="00000400000000000000" pitchFamily="2" charset="-78"/>
              </a:rPr>
              <a:t>بهترین نتیجه از حذف داده‌های پرت 6 ویژگی </a:t>
            </a:r>
            <a:r>
              <a:rPr lang="en-US" sz="1600" dirty="0">
                <a:cs typeface="B Nazanin" panose="00000400000000000000" pitchFamily="2" charset="-78"/>
              </a:rPr>
              <a:t>"Total Received </a:t>
            </a:r>
            <a:r>
              <a:rPr lang="en-US" sz="1600" dirty="0" err="1">
                <a:cs typeface="B Nazanin" panose="00000400000000000000" pitchFamily="2" charset="-78"/>
              </a:rPr>
              <a:t>Interest","Total</a:t>
            </a:r>
            <a:r>
              <a:rPr lang="en-US" sz="1600" dirty="0">
                <a:cs typeface="B Nazanin" panose="00000400000000000000" pitchFamily="2" charset="-78"/>
              </a:rPr>
              <a:t> </a:t>
            </a:r>
            <a:r>
              <a:rPr lang="en-US" sz="1600" dirty="0" err="1">
                <a:cs typeface="B Nazanin" panose="00000400000000000000" pitchFamily="2" charset="-78"/>
              </a:rPr>
              <a:t>Accounts","Open</a:t>
            </a:r>
            <a:r>
              <a:rPr lang="en-US" sz="1600" dirty="0">
                <a:cs typeface="B Nazanin" panose="00000400000000000000" pitchFamily="2" charset="-78"/>
              </a:rPr>
              <a:t> Account", “Funded Amount </a:t>
            </a:r>
            <a:r>
              <a:rPr lang="en-US" sz="1600" dirty="0" err="1">
                <a:cs typeface="B Nazanin" panose="00000400000000000000" pitchFamily="2" charset="-78"/>
              </a:rPr>
              <a:t>Investor","Total</a:t>
            </a:r>
            <a:r>
              <a:rPr lang="en-US" sz="1600" dirty="0">
                <a:cs typeface="B Nazanin" panose="00000400000000000000" pitchFamily="2" charset="-78"/>
              </a:rPr>
              <a:t> Revolving Credit </a:t>
            </a:r>
            <a:r>
              <a:rPr lang="en-US" sz="1600" dirty="0" err="1">
                <a:cs typeface="B Nazanin" panose="00000400000000000000" pitchFamily="2" charset="-78"/>
              </a:rPr>
              <a:t>Limit","Total</a:t>
            </a:r>
            <a:r>
              <a:rPr lang="en-US" sz="1600" dirty="0">
                <a:cs typeface="B Nazanin" panose="00000400000000000000" pitchFamily="2" charset="-78"/>
              </a:rPr>
              <a:t> Current Balance“ </a:t>
            </a:r>
            <a:r>
              <a:rPr lang="fa-IR" sz="1600" dirty="0">
                <a:cs typeface="B Nazanin" panose="00000400000000000000" pitchFamily="2" charset="-78"/>
              </a:rPr>
              <a:t>بدست آمد. که بین 0و3_3و12_31و17_23و24کورولیشن ایجاد می‌شود.</a:t>
            </a:r>
          </a:p>
          <a:p>
            <a:pPr>
              <a:buFont typeface="Wingdings" panose="05000000000000000000" pitchFamily="2" charset="2"/>
              <a:buChar char="Ø"/>
            </a:pPr>
            <a:endParaRPr lang="fa-IR" sz="1400" dirty="0">
              <a:cs typeface="B Nazanin" panose="00000400000000000000" pitchFamily="2" charset="-78"/>
            </a:endParaRPr>
          </a:p>
          <a:p>
            <a:pPr>
              <a:buFont typeface="Wingdings" panose="05000000000000000000" pitchFamily="2" charset="2"/>
              <a:buChar char="Ø"/>
            </a:pPr>
            <a:endParaRPr lang="fa-IR" sz="1400" dirty="0">
              <a:cs typeface="B Nazanin" panose="00000400000000000000" pitchFamily="2" charset="-78"/>
            </a:endParaRPr>
          </a:p>
        </p:txBody>
      </p:sp>
      <p:sp>
        <p:nvSpPr>
          <p:cNvPr id="4" name="Slide Number Placeholder 3">
            <a:extLst>
              <a:ext uri="{FF2B5EF4-FFF2-40B4-BE49-F238E27FC236}">
                <a16:creationId xmlns:a16="http://schemas.microsoft.com/office/drawing/2014/main" id="{D5F85421-532E-DFE8-3F83-6C89CECB7B6D}"/>
              </a:ext>
            </a:extLst>
          </p:cNvPr>
          <p:cNvSpPr>
            <a:spLocks noGrp="1"/>
          </p:cNvSpPr>
          <p:nvPr>
            <p:ph type="sldNum" sz="quarter" idx="12"/>
          </p:nvPr>
        </p:nvSpPr>
        <p:spPr/>
        <p:txBody>
          <a:bodyPr/>
          <a:lstStyle/>
          <a:p>
            <a:fld id="{B6F15528-21DE-4FAA-801E-634DDDAF4B2B}" type="slidenum">
              <a:rPr lang="en-US" smtClean="0"/>
              <a:pPr/>
              <a:t>13</a:t>
            </a:fld>
            <a:endParaRPr lang="en-US"/>
          </a:p>
        </p:txBody>
      </p:sp>
      <p:pic>
        <p:nvPicPr>
          <p:cNvPr id="5" name="Content Placeholder 5">
            <a:extLst>
              <a:ext uri="{FF2B5EF4-FFF2-40B4-BE49-F238E27FC236}">
                <a16:creationId xmlns:a16="http://schemas.microsoft.com/office/drawing/2014/main" id="{FA4FFDF1-9AC9-106A-D480-BBE188AA8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996" y="2818739"/>
            <a:ext cx="3226294" cy="3048662"/>
          </a:xfrm>
          <a:prstGeom prst="rect">
            <a:avLst/>
          </a:prstGeom>
        </p:spPr>
      </p:pic>
      <p:sp>
        <p:nvSpPr>
          <p:cNvPr id="6" name="TextBox 5">
            <a:extLst>
              <a:ext uri="{FF2B5EF4-FFF2-40B4-BE49-F238E27FC236}">
                <a16:creationId xmlns:a16="http://schemas.microsoft.com/office/drawing/2014/main" id="{34C252AE-7151-999A-680C-7AF0E1F1693A}"/>
              </a:ext>
            </a:extLst>
          </p:cNvPr>
          <p:cNvSpPr txBox="1"/>
          <p:nvPr/>
        </p:nvSpPr>
        <p:spPr>
          <a:xfrm>
            <a:off x="1317338" y="5835957"/>
            <a:ext cx="2209800" cy="523220"/>
          </a:xfrm>
          <a:prstGeom prst="rect">
            <a:avLst/>
          </a:prstGeom>
          <a:noFill/>
        </p:spPr>
        <p:txBody>
          <a:bodyPr wrap="square" rtlCol="1">
            <a:spAutoFit/>
          </a:bodyPr>
          <a:lstStyle/>
          <a:p>
            <a:pPr algn="ctr"/>
            <a:r>
              <a:rPr lang="fa-IR" sz="1400" dirty="0">
                <a:cs typeface="B Nazanin" panose="00000400000000000000" pitchFamily="2" charset="-78"/>
              </a:rPr>
              <a:t>بعد از حذف تمامی فیچرهای دارای داده پرت با </a:t>
            </a:r>
            <a:r>
              <a:rPr lang="en-US" sz="1400" dirty="0">
                <a:cs typeface="B Nazanin" panose="00000400000000000000" pitchFamily="2" charset="-78"/>
              </a:rPr>
              <a:t>z score</a:t>
            </a:r>
            <a:endParaRPr lang="fa-IR" sz="1400" dirty="0">
              <a:cs typeface="B Nazanin" panose="00000400000000000000" pitchFamily="2" charset="-78"/>
            </a:endParaRPr>
          </a:p>
        </p:txBody>
      </p:sp>
      <p:pic>
        <p:nvPicPr>
          <p:cNvPr id="8" name="Picture 7">
            <a:extLst>
              <a:ext uri="{FF2B5EF4-FFF2-40B4-BE49-F238E27FC236}">
                <a16:creationId xmlns:a16="http://schemas.microsoft.com/office/drawing/2014/main" id="{67B59F32-E413-9F7B-40D2-B4F4839B3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4179" y="2835754"/>
            <a:ext cx="2833821" cy="2879245"/>
          </a:xfrm>
          <a:prstGeom prst="rect">
            <a:avLst/>
          </a:prstGeom>
        </p:spPr>
      </p:pic>
      <p:sp>
        <p:nvSpPr>
          <p:cNvPr id="9" name="TextBox 8">
            <a:extLst>
              <a:ext uri="{FF2B5EF4-FFF2-40B4-BE49-F238E27FC236}">
                <a16:creationId xmlns:a16="http://schemas.microsoft.com/office/drawing/2014/main" id="{99019AB1-D077-0147-EF83-ED7D5BCC781A}"/>
              </a:ext>
            </a:extLst>
          </p:cNvPr>
          <p:cNvSpPr txBox="1"/>
          <p:nvPr/>
        </p:nvSpPr>
        <p:spPr>
          <a:xfrm>
            <a:off x="4800600" y="5818372"/>
            <a:ext cx="1752600" cy="523220"/>
          </a:xfrm>
          <a:prstGeom prst="rect">
            <a:avLst/>
          </a:prstGeom>
          <a:noFill/>
        </p:spPr>
        <p:txBody>
          <a:bodyPr wrap="square" rtlCol="1">
            <a:spAutoFit/>
          </a:bodyPr>
          <a:lstStyle/>
          <a:p>
            <a:pPr algn="ctr"/>
            <a:r>
              <a:rPr lang="fa-IR" sz="1400" dirty="0">
                <a:cs typeface="B Nazanin" panose="00000400000000000000" pitchFamily="2" charset="-78"/>
              </a:rPr>
              <a:t>بعد از حذف 6 ویژگی دارای داده پرت با </a:t>
            </a:r>
            <a:r>
              <a:rPr lang="en-US" sz="1400" dirty="0">
                <a:cs typeface="B Nazanin" panose="00000400000000000000" pitchFamily="2" charset="-78"/>
              </a:rPr>
              <a:t>z score</a:t>
            </a:r>
            <a:endParaRPr lang="fa-IR" sz="1400" dirty="0">
              <a:cs typeface="B Nazanin" panose="00000400000000000000" pitchFamily="2" charset="-78"/>
            </a:endParaRPr>
          </a:p>
        </p:txBody>
      </p:sp>
    </p:spTree>
    <p:extLst>
      <p:ext uri="{BB962C8B-B14F-4D97-AF65-F5344CB8AC3E}">
        <p14:creationId xmlns:p14="http://schemas.microsoft.com/office/powerpoint/2010/main" val="473245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3E4DC-F9E5-0A25-BB4D-A15CB6F76FDF}"/>
              </a:ext>
            </a:extLst>
          </p:cNvPr>
          <p:cNvSpPr>
            <a:spLocks noGrp="1"/>
          </p:cNvSpPr>
          <p:nvPr>
            <p:ph type="title"/>
          </p:nvPr>
        </p:nvSpPr>
        <p:spPr>
          <a:xfrm>
            <a:off x="609599" y="304800"/>
            <a:ext cx="6347713" cy="685800"/>
          </a:xfrm>
        </p:spPr>
        <p:txBody>
          <a:bodyPr>
            <a:normAutofit/>
          </a:bodyPr>
          <a:lstStyle/>
          <a:p>
            <a:pPr algn="ctr"/>
            <a:r>
              <a:rPr lang="fa-IR" sz="2400" dirty="0">
                <a:solidFill>
                  <a:schemeClr val="tx1"/>
                </a:solidFill>
                <a:cs typeface="B Nazanin" panose="00000400000000000000" pitchFamily="2" charset="-78"/>
              </a:rPr>
              <a:t> </a:t>
            </a:r>
            <a:r>
              <a:rPr lang="fa-IR" sz="2800" dirty="0">
                <a:cs typeface="B Nazanin" panose="00000400000000000000" pitchFamily="2" charset="-78"/>
              </a:rPr>
              <a:t>تبدیل  و استاندارد سازی داده‌ها</a:t>
            </a:r>
          </a:p>
        </p:txBody>
      </p:sp>
      <p:sp>
        <p:nvSpPr>
          <p:cNvPr id="3" name="Content Placeholder 2">
            <a:extLst>
              <a:ext uri="{FF2B5EF4-FFF2-40B4-BE49-F238E27FC236}">
                <a16:creationId xmlns:a16="http://schemas.microsoft.com/office/drawing/2014/main" id="{AB597B4B-02D7-3805-5458-D5DB2F7C224D}"/>
              </a:ext>
            </a:extLst>
          </p:cNvPr>
          <p:cNvSpPr>
            <a:spLocks noGrp="1"/>
          </p:cNvSpPr>
          <p:nvPr>
            <p:ph idx="1"/>
          </p:nvPr>
        </p:nvSpPr>
        <p:spPr>
          <a:xfrm>
            <a:off x="609599" y="1371600"/>
            <a:ext cx="6347714" cy="4669763"/>
          </a:xfrm>
        </p:spPr>
        <p:txBody>
          <a:bodyPr>
            <a:normAutofit/>
          </a:bodyPr>
          <a:lstStyle/>
          <a:p>
            <a:r>
              <a:rPr lang="fa-IR" dirty="0">
                <a:cs typeface="B Nazanin" panose="00000400000000000000" pitchFamily="2" charset="-78"/>
              </a:rPr>
              <a:t>شاهد تغییر مقیاس زیادی در ویژگی‌ها هستیم (با مشاهده مقادیر مینیمم و ماکزیمم و میانگین هر ویژگی)</a:t>
            </a:r>
          </a:p>
          <a:p>
            <a:r>
              <a:rPr lang="fa-IR" dirty="0">
                <a:cs typeface="B Nazanin" panose="00000400000000000000" pitchFamily="2" charset="-78"/>
              </a:rPr>
              <a:t>شاهد میانگین 16697.758359و 1 هستیم در ویژگی‌های مختلف</a:t>
            </a:r>
          </a:p>
          <a:p>
            <a:r>
              <a:rPr lang="fa-IR" dirty="0">
                <a:cs typeface="B Nazanin" panose="00000400000000000000" pitchFamily="2" charset="-78"/>
              </a:rPr>
              <a:t>پس به استاندارد سازی داده‌ها نیاز است</a:t>
            </a:r>
          </a:p>
        </p:txBody>
      </p:sp>
      <p:sp>
        <p:nvSpPr>
          <p:cNvPr id="4" name="Slide Number Placeholder 3">
            <a:extLst>
              <a:ext uri="{FF2B5EF4-FFF2-40B4-BE49-F238E27FC236}">
                <a16:creationId xmlns:a16="http://schemas.microsoft.com/office/drawing/2014/main" id="{25483CF4-3489-A2FF-74D0-4B69C00FE47D}"/>
              </a:ext>
            </a:extLst>
          </p:cNvPr>
          <p:cNvSpPr>
            <a:spLocks noGrp="1"/>
          </p:cNvSpPr>
          <p:nvPr>
            <p:ph type="sldNum" sz="quarter" idx="12"/>
          </p:nvPr>
        </p:nvSpPr>
        <p:spPr/>
        <p:txBody>
          <a:bodyPr/>
          <a:lstStyle/>
          <a:p>
            <a:fld id="{B6F15528-21DE-4FAA-801E-634DDDAF4B2B}" type="slidenum">
              <a:rPr lang="en-US" smtClean="0"/>
              <a:pPr/>
              <a:t>14</a:t>
            </a:fld>
            <a:endParaRPr lang="en-US"/>
          </a:p>
        </p:txBody>
      </p:sp>
      <p:pic>
        <p:nvPicPr>
          <p:cNvPr id="8" name="Picture 7">
            <a:extLst>
              <a:ext uri="{FF2B5EF4-FFF2-40B4-BE49-F238E27FC236}">
                <a16:creationId xmlns:a16="http://schemas.microsoft.com/office/drawing/2014/main" id="{C2ACEB57-65B5-37C2-E0AA-66FAA9A45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069" y="3453862"/>
            <a:ext cx="6130772" cy="2108738"/>
          </a:xfrm>
          <a:prstGeom prst="rect">
            <a:avLst/>
          </a:prstGeom>
        </p:spPr>
      </p:pic>
    </p:spTree>
    <p:extLst>
      <p:ext uri="{BB962C8B-B14F-4D97-AF65-F5344CB8AC3E}">
        <p14:creationId xmlns:p14="http://schemas.microsoft.com/office/powerpoint/2010/main" val="376796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3FC68-3842-142C-89D0-F4C51101E801}"/>
              </a:ext>
            </a:extLst>
          </p:cNvPr>
          <p:cNvSpPr>
            <a:spLocks noGrp="1"/>
          </p:cNvSpPr>
          <p:nvPr>
            <p:ph type="title"/>
          </p:nvPr>
        </p:nvSpPr>
        <p:spPr>
          <a:xfrm>
            <a:off x="573831" y="381000"/>
            <a:ext cx="6347713" cy="685800"/>
          </a:xfrm>
        </p:spPr>
        <p:txBody>
          <a:bodyPr>
            <a:normAutofit/>
          </a:bodyPr>
          <a:lstStyle/>
          <a:p>
            <a:pPr algn="ctr"/>
            <a:r>
              <a:rPr lang="fa-IR" sz="2800" dirty="0">
                <a:cs typeface="B Nazanin" panose="00000400000000000000" pitchFamily="2" charset="-78"/>
              </a:rPr>
              <a:t>تبدیل و استاندارد سازی داده‌ها</a:t>
            </a:r>
          </a:p>
        </p:txBody>
      </p:sp>
      <p:sp>
        <p:nvSpPr>
          <p:cNvPr id="3" name="Content Placeholder 2">
            <a:extLst>
              <a:ext uri="{FF2B5EF4-FFF2-40B4-BE49-F238E27FC236}">
                <a16:creationId xmlns:a16="http://schemas.microsoft.com/office/drawing/2014/main" id="{B5FA75D0-38C3-2632-9504-C8101CA82E0C}"/>
              </a:ext>
            </a:extLst>
          </p:cNvPr>
          <p:cNvSpPr>
            <a:spLocks noGrp="1"/>
          </p:cNvSpPr>
          <p:nvPr>
            <p:ph idx="1"/>
          </p:nvPr>
        </p:nvSpPr>
        <p:spPr/>
        <p:txBody>
          <a:bodyPr/>
          <a:lstStyle/>
          <a:p>
            <a:pPr marL="400050" indent="-285750" algn="r">
              <a:buFont typeface="Wingdings" panose="05000000000000000000" pitchFamily="2" charset="2"/>
              <a:buChar char="Ø"/>
            </a:pPr>
            <a:r>
              <a:rPr lang="fa-IR" dirty="0">
                <a:cs typeface="B Nazanin" pitchFamily="2" charset="-78"/>
              </a:rPr>
              <a:t>تبدیل و استاندارد سازی داده‌ها</a:t>
            </a:r>
          </a:p>
          <a:p>
            <a:pPr marL="400050" indent="-285750" algn="r">
              <a:buFont typeface="Wingdings" panose="05000000000000000000" pitchFamily="2" charset="2"/>
              <a:buChar char="Ø"/>
            </a:pPr>
            <a:r>
              <a:rPr lang="fa-IR" dirty="0">
                <a:cs typeface="B Nazanin" pitchFamily="2" charset="-78"/>
              </a:rPr>
              <a:t>استفاده از دو روش:  </a:t>
            </a:r>
          </a:p>
          <a:p>
            <a:pPr marL="400050" indent="-285750" algn="r">
              <a:buFont typeface="Wingdings" panose="05000000000000000000" pitchFamily="2" charset="2"/>
              <a:buChar char="Ø"/>
            </a:pPr>
            <a:r>
              <a:rPr lang="en-US" dirty="0" err="1">
                <a:cs typeface="B Nazanin" pitchFamily="2" charset="-78"/>
              </a:rPr>
              <a:t>z_score</a:t>
            </a:r>
            <a:r>
              <a:rPr lang="en-US" dirty="0">
                <a:cs typeface="B Nazanin" pitchFamily="2" charset="-78"/>
              </a:rPr>
              <a:t> , min max</a:t>
            </a:r>
          </a:p>
          <a:p>
            <a:pPr marL="400050" indent="-285750" algn="r">
              <a:buFont typeface="Wingdings" panose="05000000000000000000" pitchFamily="2" charset="2"/>
              <a:buChar char="Ø"/>
            </a:pPr>
            <a:r>
              <a:rPr lang="en-US" dirty="0">
                <a:cs typeface="B Nazanin" pitchFamily="2" charset="-78"/>
              </a:rPr>
              <a:t>:loan amount</a:t>
            </a:r>
            <a:r>
              <a:rPr lang="fa-IR" dirty="0">
                <a:cs typeface="B Nazanin" pitchFamily="2" charset="-78"/>
              </a:rPr>
              <a:t> برای ویژگی  </a:t>
            </a:r>
            <a:r>
              <a:rPr lang="en-US" dirty="0">
                <a:cs typeface="B Nazanin" pitchFamily="2" charset="-78"/>
              </a:rPr>
              <a:t>   </a:t>
            </a:r>
          </a:p>
          <a:p>
            <a:pPr marL="114300" indent="0" algn="r">
              <a:buNone/>
            </a:pPr>
            <a:endParaRPr lang="en-US" dirty="0"/>
          </a:p>
          <a:p>
            <a:pPr marL="114300" indent="0" algn="r">
              <a:buNone/>
            </a:pPr>
            <a:endParaRPr lang="fa-IR" dirty="0"/>
          </a:p>
          <a:p>
            <a:pPr marL="114300" indent="0" algn="r">
              <a:buNone/>
            </a:pPr>
            <a:r>
              <a:rPr lang="en-US" dirty="0"/>
              <a:t> </a:t>
            </a:r>
            <a:endParaRPr lang="fa-IR" dirty="0"/>
          </a:p>
        </p:txBody>
      </p:sp>
      <p:sp>
        <p:nvSpPr>
          <p:cNvPr id="4" name="Slide Number Placeholder 3">
            <a:extLst>
              <a:ext uri="{FF2B5EF4-FFF2-40B4-BE49-F238E27FC236}">
                <a16:creationId xmlns:a16="http://schemas.microsoft.com/office/drawing/2014/main" id="{D74DD0AD-16FB-0295-39A9-46AA9B84411E}"/>
              </a:ext>
            </a:extLst>
          </p:cNvPr>
          <p:cNvSpPr>
            <a:spLocks noGrp="1"/>
          </p:cNvSpPr>
          <p:nvPr>
            <p:ph type="sldNum" sz="quarter" idx="12"/>
          </p:nvPr>
        </p:nvSpPr>
        <p:spPr/>
        <p:txBody>
          <a:bodyPr/>
          <a:lstStyle/>
          <a:p>
            <a:fld id="{B6F15528-21DE-4FAA-801E-634DDDAF4B2B}" type="slidenum">
              <a:rPr lang="en-US" smtClean="0"/>
              <a:pPr/>
              <a:t>15</a:t>
            </a:fld>
            <a:endParaRPr lang="en-US"/>
          </a:p>
        </p:txBody>
      </p:sp>
      <p:pic>
        <p:nvPicPr>
          <p:cNvPr id="8" name="Picture 7">
            <a:extLst>
              <a:ext uri="{FF2B5EF4-FFF2-40B4-BE49-F238E27FC236}">
                <a16:creationId xmlns:a16="http://schemas.microsoft.com/office/drawing/2014/main" id="{A6C08268-46F0-BCEC-9540-F9146CB20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613" y="1412973"/>
            <a:ext cx="2531725" cy="2244627"/>
          </a:xfrm>
          <a:prstGeom prst="rect">
            <a:avLst/>
          </a:prstGeom>
        </p:spPr>
      </p:pic>
      <p:sp>
        <p:nvSpPr>
          <p:cNvPr id="9" name="TextBox 8">
            <a:extLst>
              <a:ext uri="{FF2B5EF4-FFF2-40B4-BE49-F238E27FC236}">
                <a16:creationId xmlns:a16="http://schemas.microsoft.com/office/drawing/2014/main" id="{9EA43925-255C-B2EB-A03C-BAAD529B85B8}"/>
              </a:ext>
            </a:extLst>
          </p:cNvPr>
          <p:cNvSpPr txBox="1"/>
          <p:nvPr/>
        </p:nvSpPr>
        <p:spPr>
          <a:xfrm>
            <a:off x="961061" y="3677138"/>
            <a:ext cx="1981200" cy="307777"/>
          </a:xfrm>
          <a:prstGeom prst="rect">
            <a:avLst/>
          </a:prstGeom>
          <a:noFill/>
        </p:spPr>
        <p:txBody>
          <a:bodyPr wrap="square" rtlCol="1">
            <a:spAutoFit/>
          </a:bodyPr>
          <a:lstStyle/>
          <a:p>
            <a:pPr algn="ctr"/>
            <a:r>
              <a:rPr lang="fa-IR" sz="1400" dirty="0">
                <a:cs typeface="B Nazanin" pitchFamily="2" charset="-78"/>
              </a:rPr>
              <a:t>قبل از استاندارد سازی</a:t>
            </a:r>
          </a:p>
        </p:txBody>
      </p:sp>
      <p:pic>
        <p:nvPicPr>
          <p:cNvPr id="11" name="Picture 10">
            <a:extLst>
              <a:ext uri="{FF2B5EF4-FFF2-40B4-BE49-F238E27FC236}">
                <a16:creationId xmlns:a16="http://schemas.microsoft.com/office/drawing/2014/main" id="{9C27FB71-7A82-E4C3-907A-A94387E970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831" y="4198886"/>
            <a:ext cx="2755660" cy="2279750"/>
          </a:xfrm>
          <a:prstGeom prst="rect">
            <a:avLst/>
          </a:prstGeom>
        </p:spPr>
      </p:pic>
      <p:sp>
        <p:nvSpPr>
          <p:cNvPr id="12" name="TextBox 11">
            <a:extLst>
              <a:ext uri="{FF2B5EF4-FFF2-40B4-BE49-F238E27FC236}">
                <a16:creationId xmlns:a16="http://schemas.microsoft.com/office/drawing/2014/main" id="{FE9B6550-D53A-5303-87F3-C5A9AE247EC4}"/>
              </a:ext>
            </a:extLst>
          </p:cNvPr>
          <p:cNvSpPr txBox="1"/>
          <p:nvPr/>
        </p:nvSpPr>
        <p:spPr>
          <a:xfrm>
            <a:off x="1295399" y="6469305"/>
            <a:ext cx="1646861" cy="307777"/>
          </a:xfrm>
          <a:prstGeom prst="rect">
            <a:avLst/>
          </a:prstGeom>
          <a:noFill/>
        </p:spPr>
        <p:txBody>
          <a:bodyPr wrap="square" rtlCol="1">
            <a:spAutoFit/>
          </a:bodyPr>
          <a:lstStyle/>
          <a:p>
            <a:pPr algn="ctr"/>
            <a:r>
              <a:rPr lang="fa-IR" sz="1400" dirty="0">
                <a:cs typeface="B Nazanin" pitchFamily="2" charset="-78"/>
              </a:rPr>
              <a:t> بعد از روش </a:t>
            </a:r>
            <a:r>
              <a:rPr lang="en-US" sz="1400" dirty="0">
                <a:cs typeface="B Nazanin" pitchFamily="2" charset="-78"/>
              </a:rPr>
              <a:t>min max</a:t>
            </a:r>
            <a:endParaRPr lang="fa-IR" sz="1400" dirty="0">
              <a:cs typeface="B Nazanin" pitchFamily="2" charset="-78"/>
            </a:endParaRPr>
          </a:p>
        </p:txBody>
      </p:sp>
      <p:pic>
        <p:nvPicPr>
          <p:cNvPr id="14" name="Picture 13">
            <a:extLst>
              <a:ext uri="{FF2B5EF4-FFF2-40B4-BE49-F238E27FC236}">
                <a16:creationId xmlns:a16="http://schemas.microsoft.com/office/drawing/2014/main" id="{03578720-34F3-6CE9-2F43-A99726E83B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396" y="4169665"/>
            <a:ext cx="2952230" cy="2176269"/>
          </a:xfrm>
          <a:prstGeom prst="rect">
            <a:avLst/>
          </a:prstGeom>
        </p:spPr>
      </p:pic>
      <p:sp>
        <p:nvSpPr>
          <p:cNvPr id="15" name="TextBox 14">
            <a:extLst>
              <a:ext uri="{FF2B5EF4-FFF2-40B4-BE49-F238E27FC236}">
                <a16:creationId xmlns:a16="http://schemas.microsoft.com/office/drawing/2014/main" id="{CC2F6CDB-9BD8-8C8E-F612-095200938E60}"/>
              </a:ext>
            </a:extLst>
          </p:cNvPr>
          <p:cNvSpPr txBox="1"/>
          <p:nvPr/>
        </p:nvSpPr>
        <p:spPr>
          <a:xfrm>
            <a:off x="5277393" y="6345934"/>
            <a:ext cx="1600200" cy="307777"/>
          </a:xfrm>
          <a:prstGeom prst="rect">
            <a:avLst/>
          </a:prstGeom>
          <a:noFill/>
        </p:spPr>
        <p:txBody>
          <a:bodyPr wrap="square" rtlCol="1">
            <a:spAutoFit/>
          </a:bodyPr>
          <a:lstStyle/>
          <a:p>
            <a:r>
              <a:rPr lang="fa-IR" sz="1400" dirty="0">
                <a:cs typeface="B Nazanin" pitchFamily="2" charset="-78"/>
              </a:rPr>
              <a:t> بعد از روش </a:t>
            </a:r>
            <a:r>
              <a:rPr lang="en-US" sz="1400" dirty="0" err="1">
                <a:cs typeface="B Nazanin" pitchFamily="2" charset="-78"/>
              </a:rPr>
              <a:t>z_score</a:t>
            </a:r>
            <a:endParaRPr lang="fa-IR" sz="1400" dirty="0">
              <a:cs typeface="B Nazanin" pitchFamily="2" charset="-78"/>
            </a:endParaRPr>
          </a:p>
        </p:txBody>
      </p:sp>
    </p:spTree>
    <p:extLst>
      <p:ext uri="{BB962C8B-B14F-4D97-AF65-F5344CB8AC3E}">
        <p14:creationId xmlns:p14="http://schemas.microsoft.com/office/powerpoint/2010/main" val="3025431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5AFC-8E33-F543-231F-F6DBB450E474}"/>
              </a:ext>
            </a:extLst>
          </p:cNvPr>
          <p:cNvSpPr>
            <a:spLocks noGrp="1"/>
          </p:cNvSpPr>
          <p:nvPr>
            <p:ph type="title"/>
          </p:nvPr>
        </p:nvSpPr>
        <p:spPr>
          <a:xfrm>
            <a:off x="609599" y="228601"/>
            <a:ext cx="6347713" cy="609600"/>
          </a:xfrm>
        </p:spPr>
        <p:txBody>
          <a:bodyPr>
            <a:normAutofit/>
          </a:bodyPr>
          <a:lstStyle/>
          <a:p>
            <a:pPr algn="ctr"/>
            <a:r>
              <a:rPr lang="fa-IR" sz="2800" dirty="0">
                <a:cs typeface="B Nazanin" panose="00000400000000000000" pitchFamily="2" charset="-78"/>
              </a:rPr>
              <a:t>تبدیل  و استاندارد سازی داده‌ها</a:t>
            </a:r>
          </a:p>
        </p:txBody>
      </p:sp>
      <p:sp>
        <p:nvSpPr>
          <p:cNvPr id="3" name="Content Placeholder 2">
            <a:extLst>
              <a:ext uri="{FF2B5EF4-FFF2-40B4-BE49-F238E27FC236}">
                <a16:creationId xmlns:a16="http://schemas.microsoft.com/office/drawing/2014/main" id="{7A53AF99-0288-4749-96DF-F1CC2D418CD5}"/>
              </a:ext>
            </a:extLst>
          </p:cNvPr>
          <p:cNvSpPr>
            <a:spLocks noGrp="1"/>
          </p:cNvSpPr>
          <p:nvPr>
            <p:ph idx="1"/>
          </p:nvPr>
        </p:nvSpPr>
        <p:spPr>
          <a:xfrm>
            <a:off x="609598" y="1295400"/>
            <a:ext cx="6553201" cy="5410200"/>
          </a:xfrm>
        </p:spPr>
        <p:txBody>
          <a:bodyPr/>
          <a:lstStyle/>
          <a:p>
            <a:r>
              <a:rPr lang="fa-IR" dirty="0">
                <a:cs typeface="B Nazanin" panose="00000400000000000000" pitchFamily="2" charset="-78"/>
              </a:rPr>
              <a:t>انتخاب روش </a:t>
            </a:r>
            <a:r>
              <a:rPr lang="en-US" dirty="0">
                <a:cs typeface="B Nazanin" panose="00000400000000000000" pitchFamily="2" charset="-78"/>
              </a:rPr>
              <a:t>minmax </a:t>
            </a:r>
            <a:r>
              <a:rPr lang="fa-IR" dirty="0">
                <a:cs typeface="B Nazanin" panose="00000400000000000000" pitchFamily="2" charset="-78"/>
              </a:rPr>
              <a:t> در نهایت</a:t>
            </a:r>
          </a:p>
          <a:p>
            <a:r>
              <a:rPr lang="fa-IR" dirty="0">
                <a:cs typeface="B Nazanin" panose="00000400000000000000" pitchFamily="2" charset="-78"/>
              </a:rPr>
              <a:t>هماهنگی بیشتر مقیاس ها بعد از استانداردسازی</a:t>
            </a:r>
          </a:p>
          <a:p>
            <a:endParaRPr lang="fa-IR" dirty="0">
              <a:cs typeface="B Nazanin" panose="00000400000000000000" pitchFamily="2" charset="-78"/>
            </a:endParaRPr>
          </a:p>
          <a:p>
            <a:endParaRPr lang="fa-IR" dirty="0"/>
          </a:p>
        </p:txBody>
      </p:sp>
      <p:sp>
        <p:nvSpPr>
          <p:cNvPr id="4" name="Slide Number Placeholder 3">
            <a:extLst>
              <a:ext uri="{FF2B5EF4-FFF2-40B4-BE49-F238E27FC236}">
                <a16:creationId xmlns:a16="http://schemas.microsoft.com/office/drawing/2014/main" id="{D424E0FA-E86C-34E4-082F-91C76D5FC559}"/>
              </a:ext>
            </a:extLst>
          </p:cNvPr>
          <p:cNvSpPr>
            <a:spLocks noGrp="1"/>
          </p:cNvSpPr>
          <p:nvPr>
            <p:ph type="sldNum" sz="quarter" idx="12"/>
          </p:nvPr>
        </p:nvSpPr>
        <p:spPr/>
        <p:txBody>
          <a:bodyPr/>
          <a:lstStyle/>
          <a:p>
            <a:fld id="{B6F15528-21DE-4FAA-801E-634DDDAF4B2B}" type="slidenum">
              <a:rPr lang="en-US" smtClean="0"/>
              <a:pPr/>
              <a:t>16</a:t>
            </a:fld>
            <a:endParaRPr lang="en-US"/>
          </a:p>
        </p:txBody>
      </p:sp>
      <p:pic>
        <p:nvPicPr>
          <p:cNvPr id="6" name="Picture 5">
            <a:extLst>
              <a:ext uri="{FF2B5EF4-FFF2-40B4-BE49-F238E27FC236}">
                <a16:creationId xmlns:a16="http://schemas.microsoft.com/office/drawing/2014/main" id="{16E590BF-F4D3-3FCC-E7A3-7470A30E8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98" y="2339545"/>
            <a:ext cx="5486401" cy="1900947"/>
          </a:xfrm>
          <a:prstGeom prst="rect">
            <a:avLst/>
          </a:prstGeom>
        </p:spPr>
      </p:pic>
      <p:pic>
        <p:nvPicPr>
          <p:cNvPr id="9" name="Picture 8">
            <a:extLst>
              <a:ext uri="{FF2B5EF4-FFF2-40B4-BE49-F238E27FC236}">
                <a16:creationId xmlns:a16="http://schemas.microsoft.com/office/drawing/2014/main" id="{275CB2E6-F423-2492-04C8-6E35726FF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910" y="4511973"/>
            <a:ext cx="5486401" cy="1447800"/>
          </a:xfrm>
          <a:prstGeom prst="rect">
            <a:avLst/>
          </a:prstGeom>
        </p:spPr>
      </p:pic>
      <p:sp>
        <p:nvSpPr>
          <p:cNvPr id="10" name="TextBox 9">
            <a:extLst>
              <a:ext uri="{FF2B5EF4-FFF2-40B4-BE49-F238E27FC236}">
                <a16:creationId xmlns:a16="http://schemas.microsoft.com/office/drawing/2014/main" id="{D954DD7C-826E-9C23-EB7A-4C320CEFD8AC}"/>
              </a:ext>
            </a:extLst>
          </p:cNvPr>
          <p:cNvSpPr txBox="1"/>
          <p:nvPr/>
        </p:nvSpPr>
        <p:spPr>
          <a:xfrm>
            <a:off x="2362200" y="6013860"/>
            <a:ext cx="2667000" cy="307777"/>
          </a:xfrm>
          <a:prstGeom prst="rect">
            <a:avLst/>
          </a:prstGeom>
          <a:noFill/>
        </p:spPr>
        <p:txBody>
          <a:bodyPr wrap="square" rtlCol="1">
            <a:spAutoFit/>
          </a:bodyPr>
          <a:lstStyle/>
          <a:p>
            <a:pPr algn="ctr"/>
            <a:r>
              <a:rPr lang="fa-IR" sz="1400" dirty="0">
                <a:cs typeface="B Nazanin" panose="00000400000000000000" pitchFamily="2" charset="-78"/>
              </a:rPr>
              <a:t>بعد از استانداردسازی</a:t>
            </a:r>
          </a:p>
        </p:txBody>
      </p:sp>
    </p:spTree>
    <p:extLst>
      <p:ext uri="{BB962C8B-B14F-4D97-AF65-F5344CB8AC3E}">
        <p14:creationId xmlns:p14="http://schemas.microsoft.com/office/powerpoint/2010/main" val="329458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6CD3-D91F-FA12-BE76-3269898A62A4}"/>
              </a:ext>
            </a:extLst>
          </p:cNvPr>
          <p:cNvSpPr>
            <a:spLocks noGrp="1"/>
          </p:cNvSpPr>
          <p:nvPr>
            <p:ph type="title"/>
          </p:nvPr>
        </p:nvSpPr>
        <p:spPr>
          <a:xfrm>
            <a:off x="510288" y="228600"/>
            <a:ext cx="6347713" cy="685800"/>
          </a:xfrm>
        </p:spPr>
        <p:txBody>
          <a:bodyPr>
            <a:normAutofit fontScale="90000"/>
          </a:bodyPr>
          <a:lstStyle/>
          <a:p>
            <a:pPr algn="ctr"/>
            <a:br>
              <a:rPr lang="fa-IR" sz="2000" dirty="0">
                <a:solidFill>
                  <a:schemeClr val="tx1"/>
                </a:solidFill>
                <a:cs typeface="B Nazanin" panose="00000400000000000000" pitchFamily="2" charset="-78"/>
              </a:rPr>
            </a:br>
            <a:r>
              <a:rPr lang="fa-IR" sz="3100" dirty="0">
                <a:cs typeface="B Nazanin" panose="00000400000000000000" pitchFamily="2" charset="-78"/>
              </a:rPr>
              <a:t>دسته بندی مجدد متغیرهای دسته‌ای</a:t>
            </a:r>
          </a:p>
        </p:txBody>
      </p:sp>
      <p:sp>
        <p:nvSpPr>
          <p:cNvPr id="3" name="Content Placeholder 2">
            <a:extLst>
              <a:ext uri="{FF2B5EF4-FFF2-40B4-BE49-F238E27FC236}">
                <a16:creationId xmlns:a16="http://schemas.microsoft.com/office/drawing/2014/main" id="{A3666B4F-C9F2-123A-1A53-EDF96EDC6136}"/>
              </a:ext>
            </a:extLst>
          </p:cNvPr>
          <p:cNvSpPr>
            <a:spLocks noGrp="1"/>
          </p:cNvSpPr>
          <p:nvPr>
            <p:ph idx="1"/>
          </p:nvPr>
        </p:nvSpPr>
        <p:spPr>
          <a:xfrm>
            <a:off x="609599" y="1295400"/>
            <a:ext cx="6347714" cy="4745963"/>
          </a:xfrm>
        </p:spPr>
        <p:txBody>
          <a:bodyPr/>
          <a:lstStyle/>
          <a:p>
            <a:pPr marL="400050" indent="-285750" algn="r">
              <a:buFont typeface="Wingdings" panose="05000000000000000000" pitchFamily="2" charset="2"/>
              <a:buChar char="Ø"/>
            </a:pPr>
            <a:r>
              <a:rPr lang="fa-IR" dirty="0">
                <a:cs typeface="B Nazanin" panose="00000400000000000000" pitchFamily="2" charset="-78"/>
              </a:rPr>
              <a:t>دسته بندی مجدد متغیر دسته ای</a:t>
            </a:r>
            <a:r>
              <a:rPr lang="en-US" dirty="0">
                <a:cs typeface="B Nazanin" panose="00000400000000000000" pitchFamily="2" charset="-78"/>
              </a:rPr>
              <a:t> sub grade </a:t>
            </a:r>
            <a:endParaRPr lang="fa-IR" dirty="0">
              <a:cs typeface="B Nazanin" panose="00000400000000000000" pitchFamily="2" charset="-78"/>
            </a:endParaRPr>
          </a:p>
          <a:p>
            <a:pPr marL="400050" indent="-285750">
              <a:buFont typeface="Wingdings" panose="05000000000000000000" pitchFamily="2" charset="2"/>
              <a:buChar char="Ø"/>
            </a:pPr>
            <a:r>
              <a:rPr lang="fa-IR" dirty="0">
                <a:cs typeface="B Nazanin" panose="00000400000000000000" pitchFamily="2" charset="-78"/>
              </a:rPr>
              <a:t>بعد از بسته‌بندی مجدد متوجه شدیم کورولیشن بین ویژگی </a:t>
            </a:r>
            <a:r>
              <a:rPr lang="en-US" dirty="0">
                <a:cs typeface="B Nazanin" panose="00000400000000000000" pitchFamily="2" charset="-78"/>
              </a:rPr>
              <a:t>sub grade</a:t>
            </a:r>
            <a:r>
              <a:rPr lang="fa-IR" dirty="0">
                <a:cs typeface="B Nazanin" panose="00000400000000000000" pitchFamily="2" charset="-78"/>
              </a:rPr>
              <a:t> و </a:t>
            </a:r>
            <a:r>
              <a:rPr lang="en-US" dirty="0">
                <a:cs typeface="B Nazanin" panose="00000400000000000000" pitchFamily="2" charset="-78"/>
              </a:rPr>
              <a:t>grade </a:t>
            </a:r>
            <a:r>
              <a:rPr lang="fa-IR" dirty="0">
                <a:cs typeface="B Nazanin" panose="00000400000000000000" pitchFamily="2" charset="-78"/>
              </a:rPr>
              <a:t> به اندازه حدودا ۰/۰۱افزایش داشته که این یعنی بسته‌بندی مجدد خوب بوده</a:t>
            </a:r>
          </a:p>
          <a:p>
            <a:pPr marL="400050" indent="-285750" algn="r">
              <a:buFont typeface="Wingdings" panose="05000000000000000000" pitchFamily="2" charset="2"/>
              <a:buChar char="Ø"/>
            </a:pPr>
            <a:endParaRPr lang="fa-IR" dirty="0">
              <a:cs typeface="B Zar" panose="00000400000000000000" pitchFamily="2" charset="-78"/>
            </a:endParaRPr>
          </a:p>
        </p:txBody>
      </p:sp>
      <p:sp>
        <p:nvSpPr>
          <p:cNvPr id="4" name="Slide Number Placeholder 3">
            <a:extLst>
              <a:ext uri="{FF2B5EF4-FFF2-40B4-BE49-F238E27FC236}">
                <a16:creationId xmlns:a16="http://schemas.microsoft.com/office/drawing/2014/main" id="{DA1B0973-AB44-D480-1DE7-26F5EBE4B2B7}"/>
              </a:ext>
            </a:extLst>
          </p:cNvPr>
          <p:cNvSpPr>
            <a:spLocks noGrp="1"/>
          </p:cNvSpPr>
          <p:nvPr>
            <p:ph type="sldNum" sz="quarter" idx="12"/>
          </p:nvPr>
        </p:nvSpPr>
        <p:spPr/>
        <p:txBody>
          <a:bodyPr/>
          <a:lstStyle/>
          <a:p>
            <a:fld id="{B6F15528-21DE-4FAA-801E-634DDDAF4B2B}" type="slidenum">
              <a:rPr lang="en-US" smtClean="0"/>
              <a:pPr/>
              <a:t>17</a:t>
            </a:fld>
            <a:endParaRPr lang="en-US"/>
          </a:p>
        </p:txBody>
      </p:sp>
      <p:sp>
        <p:nvSpPr>
          <p:cNvPr id="9" name="TextBox 8">
            <a:extLst>
              <a:ext uri="{FF2B5EF4-FFF2-40B4-BE49-F238E27FC236}">
                <a16:creationId xmlns:a16="http://schemas.microsoft.com/office/drawing/2014/main" id="{AFD1C099-8361-6B84-3216-00181B7CFE9A}"/>
              </a:ext>
            </a:extLst>
          </p:cNvPr>
          <p:cNvSpPr txBox="1"/>
          <p:nvPr/>
        </p:nvSpPr>
        <p:spPr>
          <a:xfrm>
            <a:off x="1148971" y="5675139"/>
            <a:ext cx="2286000" cy="307777"/>
          </a:xfrm>
          <a:prstGeom prst="rect">
            <a:avLst/>
          </a:prstGeom>
          <a:noFill/>
        </p:spPr>
        <p:txBody>
          <a:bodyPr wrap="square" rtlCol="1">
            <a:spAutoFit/>
          </a:bodyPr>
          <a:lstStyle/>
          <a:p>
            <a:pPr algn="ctr"/>
            <a:r>
              <a:rPr lang="fa-IR" sz="1400" dirty="0">
                <a:cs typeface="B Nazanin" panose="00000400000000000000" pitchFamily="2" charset="-78"/>
              </a:rPr>
              <a:t>قبل از دسته بندی مجدد</a:t>
            </a:r>
          </a:p>
        </p:txBody>
      </p:sp>
      <p:pic>
        <p:nvPicPr>
          <p:cNvPr id="11" name="Picture 10">
            <a:extLst>
              <a:ext uri="{FF2B5EF4-FFF2-40B4-BE49-F238E27FC236}">
                <a16:creationId xmlns:a16="http://schemas.microsoft.com/office/drawing/2014/main" id="{4A674D86-3E69-51D1-429B-913132A185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6261" y="2895600"/>
            <a:ext cx="2851740" cy="2753359"/>
          </a:xfrm>
          <a:prstGeom prst="rect">
            <a:avLst/>
          </a:prstGeom>
        </p:spPr>
      </p:pic>
      <p:pic>
        <p:nvPicPr>
          <p:cNvPr id="13" name="Picture 12">
            <a:extLst>
              <a:ext uri="{FF2B5EF4-FFF2-40B4-BE49-F238E27FC236}">
                <a16:creationId xmlns:a16="http://schemas.microsoft.com/office/drawing/2014/main" id="{086F03E3-876E-D831-2ACB-0A1936F3A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31" y="2895601"/>
            <a:ext cx="2584080" cy="2725368"/>
          </a:xfrm>
          <a:prstGeom prst="rect">
            <a:avLst/>
          </a:prstGeom>
        </p:spPr>
      </p:pic>
      <p:sp>
        <p:nvSpPr>
          <p:cNvPr id="14" name="TextBox 13">
            <a:extLst>
              <a:ext uri="{FF2B5EF4-FFF2-40B4-BE49-F238E27FC236}">
                <a16:creationId xmlns:a16="http://schemas.microsoft.com/office/drawing/2014/main" id="{6383E8BF-981B-AFD0-22EE-7D6B8EB13ABF}"/>
              </a:ext>
            </a:extLst>
          </p:cNvPr>
          <p:cNvSpPr txBox="1"/>
          <p:nvPr/>
        </p:nvSpPr>
        <p:spPr>
          <a:xfrm>
            <a:off x="4006261" y="5669928"/>
            <a:ext cx="2743200" cy="307777"/>
          </a:xfrm>
          <a:prstGeom prst="rect">
            <a:avLst/>
          </a:prstGeom>
          <a:noFill/>
        </p:spPr>
        <p:txBody>
          <a:bodyPr wrap="square" rtlCol="1">
            <a:spAutoFit/>
          </a:bodyPr>
          <a:lstStyle/>
          <a:p>
            <a:pPr algn="ctr"/>
            <a:r>
              <a:rPr lang="fa-IR" sz="1400" dirty="0">
                <a:cs typeface="B Nazanin" panose="00000400000000000000" pitchFamily="2" charset="-78"/>
              </a:rPr>
              <a:t>بعد از دسته بندی مجدد</a:t>
            </a:r>
          </a:p>
        </p:txBody>
      </p:sp>
    </p:spTree>
    <p:extLst>
      <p:ext uri="{BB962C8B-B14F-4D97-AF65-F5344CB8AC3E}">
        <p14:creationId xmlns:p14="http://schemas.microsoft.com/office/powerpoint/2010/main" val="2768361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295C5-9CE0-51D2-8DB4-7F6DAF57C4DE}"/>
              </a:ext>
            </a:extLst>
          </p:cNvPr>
          <p:cNvSpPr>
            <a:spLocks noGrp="1"/>
          </p:cNvSpPr>
          <p:nvPr>
            <p:ph type="title"/>
          </p:nvPr>
        </p:nvSpPr>
        <p:spPr>
          <a:xfrm>
            <a:off x="576308" y="381000"/>
            <a:ext cx="6347713" cy="838200"/>
          </a:xfrm>
        </p:spPr>
        <p:txBody>
          <a:bodyPr>
            <a:normAutofit/>
          </a:bodyPr>
          <a:lstStyle/>
          <a:p>
            <a:pPr algn="ctr"/>
            <a:r>
              <a:rPr lang="fa-IR" sz="2800" dirty="0">
                <a:cs typeface="B Nazanin" panose="00000400000000000000" pitchFamily="2" charset="-78"/>
              </a:rPr>
              <a:t>سبد بندی متغیرهای عددی</a:t>
            </a:r>
          </a:p>
        </p:txBody>
      </p:sp>
      <p:sp>
        <p:nvSpPr>
          <p:cNvPr id="3" name="Content Placeholder 2">
            <a:extLst>
              <a:ext uri="{FF2B5EF4-FFF2-40B4-BE49-F238E27FC236}">
                <a16:creationId xmlns:a16="http://schemas.microsoft.com/office/drawing/2014/main" id="{401F08B7-AC0C-0B5F-9738-8E1A39B2F68D}"/>
              </a:ext>
            </a:extLst>
          </p:cNvPr>
          <p:cNvSpPr>
            <a:spLocks noGrp="1"/>
          </p:cNvSpPr>
          <p:nvPr>
            <p:ph idx="1"/>
          </p:nvPr>
        </p:nvSpPr>
        <p:spPr>
          <a:xfrm>
            <a:off x="609599" y="1600200"/>
            <a:ext cx="6347714" cy="4441163"/>
          </a:xfrm>
        </p:spPr>
        <p:txBody>
          <a:bodyPr>
            <a:normAutofit/>
          </a:bodyPr>
          <a:lstStyle/>
          <a:p>
            <a:pPr marL="114300" indent="0" algn="r">
              <a:buNone/>
            </a:pPr>
            <a:r>
              <a:rPr lang="fa-IR" dirty="0">
                <a:cs typeface="B Nazanin" panose="00000400000000000000" pitchFamily="2" charset="-78"/>
              </a:rPr>
              <a:t>استفاده از دو روش برای سبد بندی متغیرهای عددی:</a:t>
            </a:r>
          </a:p>
          <a:p>
            <a:pPr marL="400050" indent="-285750" algn="r">
              <a:buFont typeface="Wingdings" panose="05000000000000000000" pitchFamily="2" charset="2"/>
              <a:buChar char="Ø"/>
            </a:pPr>
            <a:r>
              <a:rPr lang="fa-IR" sz="1600" dirty="0">
                <a:cs typeface="B Nazanin" panose="00000400000000000000" pitchFamily="2" charset="-78"/>
              </a:rPr>
              <a:t>دسته‌های سه یا چهار یا 5 تایی با روش </a:t>
            </a:r>
            <a:r>
              <a:rPr lang="en-US" sz="1600" dirty="0" err="1">
                <a:cs typeface="B Nazanin" panose="00000400000000000000" pitchFamily="2" charset="-78"/>
              </a:rPr>
              <a:t>KBinsDiscretizer</a:t>
            </a:r>
            <a:endParaRPr lang="fa-IR" sz="1600" dirty="0">
              <a:cs typeface="B Nazanin" panose="00000400000000000000" pitchFamily="2" charset="-78"/>
            </a:endParaRPr>
          </a:p>
          <a:p>
            <a:pPr marL="400050" indent="-285750">
              <a:buFont typeface="Wingdings" panose="05000000000000000000" pitchFamily="2" charset="2"/>
              <a:buChar char="Ø"/>
            </a:pPr>
            <a:r>
              <a:rPr lang="fa-IR" sz="1600" dirty="0">
                <a:cs typeface="B Nazanin" panose="00000400000000000000" pitchFamily="2" charset="-78"/>
              </a:rPr>
              <a:t>دسته‌های 3 یا 4 یا 5 تایی با روش </a:t>
            </a:r>
            <a:r>
              <a:rPr lang="en-US" sz="1600" dirty="0" err="1">
                <a:cs typeface="B Nazanin" panose="00000400000000000000" pitchFamily="2" charset="-78"/>
              </a:rPr>
              <a:t>Qcut</a:t>
            </a:r>
            <a:endParaRPr lang="fa-IR" sz="1600" dirty="0">
              <a:cs typeface="B Nazanin" panose="00000400000000000000" pitchFamily="2" charset="-78"/>
            </a:endParaRPr>
          </a:p>
          <a:p>
            <a:pPr marL="400050" indent="-285750">
              <a:buFont typeface="Wingdings" panose="05000000000000000000" pitchFamily="2" charset="2"/>
              <a:buChar char="Ø"/>
            </a:pPr>
            <a:r>
              <a:rPr lang="fa-IR" sz="1600" dirty="0">
                <a:cs typeface="B Nazanin" panose="00000400000000000000" pitchFamily="2" charset="-78"/>
              </a:rPr>
              <a:t>اعمال روش </a:t>
            </a:r>
            <a:r>
              <a:rPr lang="en-US" sz="1600" dirty="0" err="1">
                <a:cs typeface="B Nazanin" panose="00000400000000000000" pitchFamily="2" charset="-78"/>
              </a:rPr>
              <a:t>KBinsDiscretizer</a:t>
            </a:r>
            <a:r>
              <a:rPr lang="en-US" sz="1600" dirty="0">
                <a:cs typeface="B Nazanin" panose="00000400000000000000" pitchFamily="2" charset="-78"/>
              </a:rPr>
              <a:t> </a:t>
            </a:r>
            <a:r>
              <a:rPr lang="fa-IR" sz="1600" dirty="0">
                <a:cs typeface="B Nazanin" panose="00000400000000000000" pitchFamily="2" charset="-78"/>
              </a:rPr>
              <a:t> روی ویژگی </a:t>
            </a:r>
            <a:r>
              <a:rPr lang="en-US" sz="1600" dirty="0">
                <a:cs typeface="B Nazanin" panose="00000400000000000000" pitchFamily="2" charset="-78"/>
              </a:rPr>
              <a:t>loan amount</a:t>
            </a:r>
            <a:endParaRPr lang="fa-IR" sz="1600" dirty="0">
              <a:cs typeface="B Nazanin" panose="00000400000000000000" pitchFamily="2" charset="-78"/>
            </a:endParaRPr>
          </a:p>
        </p:txBody>
      </p:sp>
      <p:sp>
        <p:nvSpPr>
          <p:cNvPr id="4" name="Slide Number Placeholder 3">
            <a:extLst>
              <a:ext uri="{FF2B5EF4-FFF2-40B4-BE49-F238E27FC236}">
                <a16:creationId xmlns:a16="http://schemas.microsoft.com/office/drawing/2014/main" id="{4858BF0B-402E-45AA-A5E9-7E90DFF5FF13}"/>
              </a:ext>
            </a:extLst>
          </p:cNvPr>
          <p:cNvSpPr>
            <a:spLocks noGrp="1"/>
          </p:cNvSpPr>
          <p:nvPr>
            <p:ph type="sldNum" sz="quarter" idx="12"/>
          </p:nvPr>
        </p:nvSpPr>
        <p:spPr/>
        <p:txBody>
          <a:bodyPr/>
          <a:lstStyle/>
          <a:p>
            <a:fld id="{B6F15528-21DE-4FAA-801E-634DDDAF4B2B}" type="slidenum">
              <a:rPr lang="en-US" smtClean="0"/>
              <a:pPr/>
              <a:t>18</a:t>
            </a:fld>
            <a:endParaRPr lang="en-US"/>
          </a:p>
        </p:txBody>
      </p:sp>
      <p:sp>
        <p:nvSpPr>
          <p:cNvPr id="9" name="TextBox 8">
            <a:extLst>
              <a:ext uri="{FF2B5EF4-FFF2-40B4-BE49-F238E27FC236}">
                <a16:creationId xmlns:a16="http://schemas.microsoft.com/office/drawing/2014/main" id="{D2D9C21F-8B1F-5055-951D-6089720F6B28}"/>
              </a:ext>
            </a:extLst>
          </p:cNvPr>
          <p:cNvSpPr txBox="1"/>
          <p:nvPr/>
        </p:nvSpPr>
        <p:spPr>
          <a:xfrm>
            <a:off x="1143908" y="6016129"/>
            <a:ext cx="1676400" cy="307777"/>
          </a:xfrm>
          <a:prstGeom prst="rect">
            <a:avLst/>
          </a:prstGeom>
          <a:noFill/>
        </p:spPr>
        <p:txBody>
          <a:bodyPr wrap="square" rtlCol="1">
            <a:spAutoFit/>
          </a:bodyPr>
          <a:lstStyle/>
          <a:p>
            <a:r>
              <a:rPr lang="fa-IR" sz="1400" dirty="0">
                <a:cs typeface="B Nazanin" panose="00000400000000000000" pitchFamily="2" charset="-78"/>
              </a:rPr>
              <a:t>قبل از سبد بندی سه تایی</a:t>
            </a:r>
          </a:p>
        </p:txBody>
      </p:sp>
      <p:sp>
        <p:nvSpPr>
          <p:cNvPr id="12" name="TextBox 11">
            <a:extLst>
              <a:ext uri="{FF2B5EF4-FFF2-40B4-BE49-F238E27FC236}">
                <a16:creationId xmlns:a16="http://schemas.microsoft.com/office/drawing/2014/main" id="{0CCD4237-2E04-4EBF-C91A-3B846D845206}"/>
              </a:ext>
            </a:extLst>
          </p:cNvPr>
          <p:cNvSpPr txBox="1"/>
          <p:nvPr/>
        </p:nvSpPr>
        <p:spPr>
          <a:xfrm>
            <a:off x="4191000" y="6063379"/>
            <a:ext cx="1953587" cy="307777"/>
          </a:xfrm>
          <a:prstGeom prst="rect">
            <a:avLst/>
          </a:prstGeom>
          <a:noFill/>
        </p:spPr>
        <p:txBody>
          <a:bodyPr wrap="square" rtlCol="1">
            <a:spAutoFit/>
          </a:bodyPr>
          <a:lstStyle/>
          <a:p>
            <a:pPr algn="ctr"/>
            <a:r>
              <a:rPr lang="fa-IR" sz="1400" dirty="0">
                <a:cs typeface="B Nazanin" panose="00000400000000000000" pitchFamily="2" charset="-78"/>
              </a:rPr>
              <a:t>بعد از سبد بندی سه تایی</a:t>
            </a:r>
          </a:p>
        </p:txBody>
      </p:sp>
      <p:pic>
        <p:nvPicPr>
          <p:cNvPr id="7" name="Picture 6">
            <a:extLst>
              <a:ext uri="{FF2B5EF4-FFF2-40B4-BE49-F238E27FC236}">
                <a16:creationId xmlns:a16="http://schemas.microsoft.com/office/drawing/2014/main" id="{BD30A693-A5E7-AD14-6CD1-461128994E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3633173"/>
            <a:ext cx="2592616" cy="2382956"/>
          </a:xfrm>
          <a:prstGeom prst="rect">
            <a:avLst/>
          </a:prstGeom>
        </p:spPr>
      </p:pic>
      <p:pic>
        <p:nvPicPr>
          <p:cNvPr id="13" name="Picture 12">
            <a:extLst>
              <a:ext uri="{FF2B5EF4-FFF2-40B4-BE49-F238E27FC236}">
                <a16:creationId xmlns:a16="http://schemas.microsoft.com/office/drawing/2014/main" id="{66FEFF82-47EE-9253-82EE-2218C2A0C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0165" y="3633174"/>
            <a:ext cx="2694512" cy="2382955"/>
          </a:xfrm>
          <a:prstGeom prst="rect">
            <a:avLst/>
          </a:prstGeom>
        </p:spPr>
      </p:pic>
    </p:spTree>
    <p:extLst>
      <p:ext uri="{BB962C8B-B14F-4D97-AF65-F5344CB8AC3E}">
        <p14:creationId xmlns:p14="http://schemas.microsoft.com/office/powerpoint/2010/main" val="1059687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BBF59-4A4A-5F4C-2FFC-4A899A43767E}"/>
              </a:ext>
            </a:extLst>
          </p:cNvPr>
          <p:cNvSpPr>
            <a:spLocks noGrp="1"/>
          </p:cNvSpPr>
          <p:nvPr>
            <p:ph type="title"/>
          </p:nvPr>
        </p:nvSpPr>
        <p:spPr>
          <a:xfrm>
            <a:off x="609599" y="609600"/>
            <a:ext cx="6347713" cy="762000"/>
          </a:xfrm>
        </p:spPr>
        <p:txBody>
          <a:bodyPr>
            <a:normAutofit/>
          </a:bodyPr>
          <a:lstStyle/>
          <a:p>
            <a:pPr algn="ctr"/>
            <a:r>
              <a:rPr lang="fa-IR" sz="2800" dirty="0">
                <a:cs typeface="B Nazanin" panose="00000400000000000000" pitchFamily="2" charset="-78"/>
              </a:rPr>
              <a:t> سبد بندی متغیرهای عددی</a:t>
            </a:r>
          </a:p>
        </p:txBody>
      </p:sp>
      <p:pic>
        <p:nvPicPr>
          <p:cNvPr id="6" name="Content Placeholder 5">
            <a:extLst>
              <a:ext uri="{FF2B5EF4-FFF2-40B4-BE49-F238E27FC236}">
                <a16:creationId xmlns:a16="http://schemas.microsoft.com/office/drawing/2014/main" id="{FE419F95-EDF3-18A7-66BE-CD34BBD840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633575"/>
            <a:ext cx="2819400" cy="2806020"/>
          </a:xfrm>
        </p:spPr>
      </p:pic>
      <p:sp>
        <p:nvSpPr>
          <p:cNvPr id="4" name="Slide Number Placeholder 3">
            <a:extLst>
              <a:ext uri="{FF2B5EF4-FFF2-40B4-BE49-F238E27FC236}">
                <a16:creationId xmlns:a16="http://schemas.microsoft.com/office/drawing/2014/main" id="{15DD9F0A-5E70-D97F-6E38-498975BE9518}"/>
              </a:ext>
            </a:extLst>
          </p:cNvPr>
          <p:cNvSpPr>
            <a:spLocks noGrp="1"/>
          </p:cNvSpPr>
          <p:nvPr>
            <p:ph type="sldNum" sz="quarter" idx="12"/>
          </p:nvPr>
        </p:nvSpPr>
        <p:spPr/>
        <p:txBody>
          <a:bodyPr/>
          <a:lstStyle/>
          <a:p>
            <a:fld id="{B6F15528-21DE-4FAA-801E-634DDDAF4B2B}" type="slidenum">
              <a:rPr lang="en-US" smtClean="0"/>
              <a:pPr/>
              <a:t>19</a:t>
            </a:fld>
            <a:endParaRPr lang="en-US"/>
          </a:p>
        </p:txBody>
      </p:sp>
      <p:sp>
        <p:nvSpPr>
          <p:cNvPr id="7" name="TextBox 6">
            <a:extLst>
              <a:ext uri="{FF2B5EF4-FFF2-40B4-BE49-F238E27FC236}">
                <a16:creationId xmlns:a16="http://schemas.microsoft.com/office/drawing/2014/main" id="{6A5E3082-A114-96B2-EA3B-675BD95C1179}"/>
              </a:ext>
            </a:extLst>
          </p:cNvPr>
          <p:cNvSpPr txBox="1"/>
          <p:nvPr/>
        </p:nvSpPr>
        <p:spPr>
          <a:xfrm>
            <a:off x="1295400" y="5473020"/>
            <a:ext cx="2133600" cy="307777"/>
          </a:xfrm>
          <a:prstGeom prst="rect">
            <a:avLst/>
          </a:prstGeom>
          <a:noFill/>
        </p:spPr>
        <p:txBody>
          <a:bodyPr wrap="square" rtlCol="1">
            <a:spAutoFit/>
          </a:bodyPr>
          <a:lstStyle/>
          <a:p>
            <a:pPr algn="ctr"/>
            <a:r>
              <a:rPr lang="fa-IR" sz="1400" dirty="0">
                <a:cs typeface="B Nazanin" panose="00000400000000000000" pitchFamily="2" charset="-78"/>
              </a:rPr>
              <a:t>پس از سبد بندی 4 تایی</a:t>
            </a:r>
          </a:p>
        </p:txBody>
      </p:sp>
      <p:pic>
        <p:nvPicPr>
          <p:cNvPr id="9" name="Picture 8">
            <a:extLst>
              <a:ext uri="{FF2B5EF4-FFF2-40B4-BE49-F238E27FC236}">
                <a16:creationId xmlns:a16="http://schemas.microsoft.com/office/drawing/2014/main" id="{EB0809D0-8818-53A2-4C53-43AE7D108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2635527"/>
            <a:ext cx="3097823" cy="2806020"/>
          </a:xfrm>
          <a:prstGeom prst="rect">
            <a:avLst/>
          </a:prstGeom>
        </p:spPr>
      </p:pic>
      <p:sp>
        <p:nvSpPr>
          <p:cNvPr id="10" name="TextBox 9">
            <a:extLst>
              <a:ext uri="{FF2B5EF4-FFF2-40B4-BE49-F238E27FC236}">
                <a16:creationId xmlns:a16="http://schemas.microsoft.com/office/drawing/2014/main" id="{262CBA62-BCBC-771E-AE87-9728C2568D1B}"/>
              </a:ext>
            </a:extLst>
          </p:cNvPr>
          <p:cNvSpPr txBox="1"/>
          <p:nvPr/>
        </p:nvSpPr>
        <p:spPr>
          <a:xfrm>
            <a:off x="4953000" y="5486400"/>
            <a:ext cx="2286000" cy="307777"/>
          </a:xfrm>
          <a:prstGeom prst="rect">
            <a:avLst/>
          </a:prstGeom>
          <a:noFill/>
        </p:spPr>
        <p:txBody>
          <a:bodyPr wrap="square" rtlCol="1">
            <a:spAutoFit/>
          </a:bodyPr>
          <a:lstStyle/>
          <a:p>
            <a:pPr algn="ctr"/>
            <a:r>
              <a:rPr lang="fa-IR" sz="1400" dirty="0">
                <a:cs typeface="B Nazanin" panose="00000400000000000000" pitchFamily="2" charset="-78"/>
              </a:rPr>
              <a:t>پس از سبد بندی 5 تایی</a:t>
            </a:r>
          </a:p>
        </p:txBody>
      </p:sp>
    </p:spTree>
    <p:extLst>
      <p:ext uri="{BB962C8B-B14F-4D97-AF65-F5344CB8AC3E}">
        <p14:creationId xmlns:p14="http://schemas.microsoft.com/office/powerpoint/2010/main" val="650808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6347713" cy="609600"/>
          </a:xfrm>
        </p:spPr>
        <p:txBody>
          <a:bodyPr>
            <a:noAutofit/>
          </a:bodyPr>
          <a:lstStyle/>
          <a:p>
            <a:pPr algn="ctr" rtl="1"/>
            <a:r>
              <a:rPr lang="fa-IR" sz="2800" dirty="0">
                <a:cs typeface="B Nazanin" panose="00000400000000000000" pitchFamily="2" charset="-78"/>
              </a:rPr>
              <a:t>معرفی حوزه</a:t>
            </a:r>
            <a:br>
              <a:rPr lang="fa-IR" sz="2800" spc="0" dirty="0">
                <a:solidFill>
                  <a:prstClr val="black"/>
                </a:solidFill>
                <a:latin typeface="Calibri"/>
                <a:cs typeface="B Nazanin" panose="00000400000000000000" pitchFamily="2" charset="-78"/>
              </a:rPr>
            </a:br>
            <a:br>
              <a:rPr lang="fa-IR" sz="2800" spc="0" dirty="0">
                <a:solidFill>
                  <a:prstClr val="black"/>
                </a:solidFill>
                <a:latin typeface="Calibri"/>
                <a:cs typeface="B Nazanin" panose="00000400000000000000" pitchFamily="2" charset="-78"/>
              </a:rPr>
            </a:br>
            <a:br>
              <a:rPr lang="en-US" sz="2800" spc="0" dirty="0">
                <a:solidFill>
                  <a:prstClr val="black"/>
                </a:solidFill>
                <a:latin typeface="Calibri"/>
                <a:cs typeface="B Nazanin" panose="00000400000000000000" pitchFamily="2" charset="-78"/>
              </a:rPr>
            </a:br>
            <a:r>
              <a:rPr lang="en-US" sz="2800" spc="0" dirty="0">
                <a:solidFill>
                  <a:prstClr val="black"/>
                </a:solidFill>
                <a:latin typeface="Calibri"/>
                <a:cs typeface="B Nazanin" panose="00000400000000000000" pitchFamily="2" charset="-78"/>
              </a:rPr>
              <a:t> </a:t>
            </a:r>
            <a:br>
              <a:rPr lang="fa-IR" sz="2800" spc="0" dirty="0">
                <a:solidFill>
                  <a:prstClr val="black"/>
                </a:solidFill>
                <a:latin typeface="Calibri"/>
                <a:cs typeface="B Nazanin" panose="00000400000000000000" pitchFamily="2" charset="-78"/>
              </a:rPr>
            </a:br>
            <a:endParaRPr lang="en-US" sz="2800" dirty="0">
              <a:cs typeface="B Nazanin" panose="00000400000000000000" pitchFamily="2" charset="-78"/>
            </a:endParaRPr>
          </a:p>
        </p:txBody>
      </p:sp>
      <p:sp>
        <p:nvSpPr>
          <p:cNvPr id="3" name="Content Placeholder 2"/>
          <p:cNvSpPr>
            <a:spLocks noGrp="1"/>
          </p:cNvSpPr>
          <p:nvPr>
            <p:ph idx="1"/>
          </p:nvPr>
        </p:nvSpPr>
        <p:spPr>
          <a:xfrm>
            <a:off x="609599" y="1981200"/>
            <a:ext cx="6347714" cy="4060163"/>
          </a:xfrm>
        </p:spPr>
        <p:txBody>
          <a:bodyPr>
            <a:normAutofit fontScale="32500" lnSpcReduction="20000"/>
          </a:bodyPr>
          <a:lstStyle/>
          <a:p>
            <a:pPr marL="457200" indent="-457200" algn="r" rtl="1">
              <a:buClr>
                <a:schemeClr val="tx1"/>
              </a:buClr>
              <a:buSzPct val="120000"/>
            </a:pPr>
            <a:r>
              <a:rPr lang="fa-IR" sz="5500" dirty="0">
                <a:cs typeface="B Nazanin" pitchFamily="2" charset="-78"/>
              </a:rPr>
              <a:t>پیش بینی تاییدیه وام بانکی:</a:t>
            </a:r>
          </a:p>
          <a:p>
            <a:pPr marL="0" indent="0" algn="r" rtl="1">
              <a:buClr>
                <a:schemeClr val="tx1"/>
              </a:buClr>
              <a:buSzPct val="120000"/>
              <a:buNone/>
            </a:pPr>
            <a:r>
              <a:rPr lang="fa-IR" sz="5500" dirty="0">
                <a:cs typeface="B Nazanin" pitchFamily="2" charset="-78"/>
              </a:rPr>
              <a:t>   </a:t>
            </a:r>
            <a:r>
              <a:rPr lang="fa-IR" sz="4900" dirty="0">
                <a:cs typeface="B Nazanin" pitchFamily="2" charset="-78"/>
              </a:rPr>
              <a:t>در این مسئله </a:t>
            </a:r>
            <a:r>
              <a:rPr lang="ar-SA" sz="4900" dirty="0">
                <a:effectLst/>
                <a:latin typeface="Calibri" panose="020F0502020204030204" pitchFamily="34" charset="0"/>
                <a:ea typeface="Calibri" panose="020F0502020204030204" pitchFamily="34" charset="0"/>
                <a:cs typeface="B Nazanin" panose="00000400000000000000" pitchFamily="2" charset="-78"/>
              </a:rPr>
              <a:t>پیش‌بینی کنیم که آیا یک فرد وام خود را پرداخت خواهد کرد یا خیر تا بتوان تا حدودی جلوی خسارت وارده به بانک</a:t>
            </a:r>
            <a:r>
              <a:rPr lang="fa-IR" sz="4900" dirty="0">
                <a:effectLst/>
                <a:latin typeface="Calibri" panose="020F0502020204030204" pitchFamily="34" charset="0"/>
                <a:ea typeface="Calibri" panose="020F0502020204030204" pitchFamily="34" charset="0"/>
                <a:cs typeface="B Nazanin" panose="00000400000000000000" pitchFamily="2" charset="-78"/>
              </a:rPr>
              <a:t>‌</a:t>
            </a:r>
            <a:r>
              <a:rPr lang="ar-SA" sz="4900" dirty="0">
                <a:effectLst/>
                <a:latin typeface="Calibri" panose="020F0502020204030204" pitchFamily="34" charset="0"/>
                <a:ea typeface="Calibri" panose="020F0502020204030204" pitchFamily="34" charset="0"/>
                <a:cs typeface="B Nazanin" panose="00000400000000000000" pitchFamily="2" charset="-78"/>
              </a:rPr>
              <a:t>ها را گرفت</a:t>
            </a:r>
            <a:r>
              <a:rPr lang="en-US" sz="4900" dirty="0">
                <a:effectLst/>
                <a:latin typeface="Calibri" panose="020F0502020204030204" pitchFamily="34" charset="0"/>
                <a:ea typeface="Calibri" panose="020F0502020204030204" pitchFamily="34" charset="0"/>
                <a:cs typeface="B Nazanin" panose="00000400000000000000" pitchFamily="2" charset="-78"/>
              </a:rPr>
              <a:t>.</a:t>
            </a:r>
            <a:endParaRPr lang="fa-IR" sz="5500" dirty="0">
              <a:cs typeface="B Nazanin" panose="00000400000000000000" pitchFamily="2" charset="-78"/>
            </a:endParaRPr>
          </a:p>
          <a:p>
            <a:pPr marL="0" indent="0" algn="r" rtl="1">
              <a:buClr>
                <a:schemeClr val="tx1"/>
              </a:buClr>
              <a:buSzPct val="120000"/>
              <a:buNone/>
            </a:pPr>
            <a:endParaRPr lang="fa-IR" sz="5500" dirty="0">
              <a:cs typeface="B Nazanin" panose="00000400000000000000" pitchFamily="2" charset="-78"/>
            </a:endParaRPr>
          </a:p>
          <a:p>
            <a:pPr marL="457200" indent="-457200" algn="r" rtl="1">
              <a:buClr>
                <a:schemeClr val="tx1"/>
              </a:buClr>
              <a:buSzPct val="120000"/>
            </a:pPr>
            <a:endParaRPr lang="fa-IR" sz="4900" dirty="0">
              <a:cs typeface="B Nazanin" pitchFamily="2" charset="-78"/>
            </a:endParaRPr>
          </a:p>
          <a:p>
            <a:pPr marL="457200" indent="-457200" algn="r" rtl="1">
              <a:buClr>
                <a:schemeClr val="tx1"/>
              </a:buClr>
              <a:buSzPct val="120000"/>
            </a:pPr>
            <a:r>
              <a:rPr lang="fa-IR" sz="5500" dirty="0">
                <a:cs typeface="B Nazanin" pitchFamily="2" charset="-78"/>
              </a:rPr>
              <a:t>مشخصات هر متقاضی</a:t>
            </a:r>
          </a:p>
          <a:p>
            <a:pPr marL="457200" indent="-457200" algn="r" rtl="1">
              <a:buClr>
                <a:schemeClr val="tx1"/>
              </a:buClr>
              <a:buSzPct val="40000"/>
              <a:buFont typeface="Wingdings" pitchFamily="2" charset="2"/>
              <a:buChar char="v"/>
            </a:pPr>
            <a:r>
              <a:rPr lang="fa-IR" sz="4900" dirty="0">
                <a:cs typeface="B Nazanin" pitchFamily="2" charset="-78"/>
              </a:rPr>
              <a:t>مدت زمان برگشت وام</a:t>
            </a:r>
          </a:p>
          <a:p>
            <a:pPr marL="457200" indent="-457200">
              <a:buClr>
                <a:schemeClr val="tx1"/>
              </a:buClr>
              <a:buSzPct val="40000"/>
              <a:buFont typeface="Wingdings" pitchFamily="2" charset="2"/>
              <a:buChar char="v"/>
            </a:pPr>
            <a:r>
              <a:rPr lang="fa-IR" sz="4900" dirty="0">
                <a:cs typeface="B Nazanin" pitchFamily="2" charset="-78"/>
              </a:rPr>
              <a:t>مبلغ وام</a:t>
            </a:r>
          </a:p>
          <a:p>
            <a:pPr marL="457200" indent="-457200" algn="r" rtl="1">
              <a:buClr>
                <a:schemeClr val="tx1"/>
              </a:buClr>
              <a:buSzPct val="40000"/>
              <a:buFont typeface="Wingdings" pitchFamily="2" charset="2"/>
              <a:buChar char="v"/>
            </a:pPr>
            <a:r>
              <a:rPr lang="fa-IR" sz="4900" dirty="0">
                <a:cs typeface="B Nazanin" pitchFamily="2" charset="-78"/>
              </a:rPr>
              <a:t>مقدارخالص وام (مبلغ وام منهای هزینه‌های اولیه)</a:t>
            </a:r>
          </a:p>
          <a:p>
            <a:pPr marL="457200" indent="-457200" algn="r" rtl="1">
              <a:buClr>
                <a:schemeClr val="tx1"/>
              </a:buClr>
              <a:buSzPct val="40000"/>
              <a:buFont typeface="Wingdings" pitchFamily="2" charset="2"/>
              <a:buChar char="v"/>
            </a:pPr>
            <a:r>
              <a:rPr lang="fa-IR" sz="4900" dirty="0">
                <a:cs typeface="B Nazanin" pitchFamily="2" charset="-78"/>
              </a:rPr>
              <a:t>مدت زمان استخدام</a:t>
            </a:r>
          </a:p>
          <a:p>
            <a:pPr marL="457200" indent="-457200" algn="r" rtl="1">
              <a:buClr>
                <a:schemeClr val="tx1"/>
              </a:buClr>
              <a:buSzPct val="40000"/>
              <a:buFont typeface="Wingdings" pitchFamily="2" charset="2"/>
              <a:buChar char="v"/>
            </a:pPr>
            <a:r>
              <a:rPr lang="fa-IR" sz="4900" dirty="0">
                <a:cs typeface="B Nazanin" pitchFamily="2" charset="-78"/>
              </a:rPr>
              <a:t>میزان بهره</a:t>
            </a:r>
          </a:p>
          <a:p>
            <a:pPr marL="457200" indent="-457200" algn="r" rtl="1">
              <a:buClr>
                <a:schemeClr val="tx1"/>
              </a:buClr>
              <a:buSzPct val="40000"/>
              <a:buFont typeface="Wingdings" pitchFamily="2" charset="2"/>
              <a:buChar char="v"/>
            </a:pPr>
            <a:r>
              <a:rPr lang="fa-IR" sz="4900" dirty="0">
                <a:cs typeface="B Nazanin" pitchFamily="2" charset="-78"/>
              </a:rPr>
              <a:t>...</a:t>
            </a:r>
          </a:p>
          <a:p>
            <a:pPr algn="r" rtl="1"/>
            <a:endParaRPr lang="en-US" dirty="0">
              <a:cs typeface="B Zar" pitchFamily="2" charset="-78"/>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512219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34499-D436-8F87-802C-1130918B16AA}"/>
              </a:ext>
            </a:extLst>
          </p:cNvPr>
          <p:cNvSpPr>
            <a:spLocks noGrp="1"/>
          </p:cNvSpPr>
          <p:nvPr>
            <p:ph type="title"/>
          </p:nvPr>
        </p:nvSpPr>
        <p:spPr>
          <a:xfrm>
            <a:off x="609598" y="381000"/>
            <a:ext cx="6347713" cy="914400"/>
          </a:xfrm>
        </p:spPr>
        <p:txBody>
          <a:bodyPr/>
          <a:lstStyle/>
          <a:p>
            <a:pPr algn="ctr"/>
            <a:r>
              <a:rPr lang="fa-IR" sz="2800" dirty="0">
                <a:cs typeface="B Nazanin" panose="00000400000000000000" pitchFamily="2" charset="-78"/>
              </a:rPr>
              <a:t>سبد بندی متغیرهای عددی</a:t>
            </a:r>
          </a:p>
        </p:txBody>
      </p:sp>
      <p:sp>
        <p:nvSpPr>
          <p:cNvPr id="3" name="Content Placeholder 2">
            <a:extLst>
              <a:ext uri="{FF2B5EF4-FFF2-40B4-BE49-F238E27FC236}">
                <a16:creationId xmlns:a16="http://schemas.microsoft.com/office/drawing/2014/main" id="{06C8C3CC-DD85-49AB-1CD1-CB8003CBCAD8}"/>
              </a:ext>
            </a:extLst>
          </p:cNvPr>
          <p:cNvSpPr>
            <a:spLocks noGrp="1"/>
          </p:cNvSpPr>
          <p:nvPr>
            <p:ph idx="1"/>
          </p:nvPr>
        </p:nvSpPr>
        <p:spPr>
          <a:xfrm>
            <a:off x="609598" y="1600200"/>
            <a:ext cx="6934201" cy="4441163"/>
          </a:xfrm>
        </p:spPr>
        <p:txBody>
          <a:bodyPr>
            <a:normAutofit/>
          </a:bodyPr>
          <a:lstStyle/>
          <a:p>
            <a:pPr marL="400050" indent="-285750" algn="r">
              <a:buFont typeface="Wingdings" panose="05000000000000000000" pitchFamily="2" charset="2"/>
              <a:buChar char="Ø"/>
            </a:pPr>
            <a:r>
              <a:rPr lang="fa-IR" dirty="0">
                <a:cs typeface="B Nazanin" panose="00000400000000000000" pitchFamily="2" charset="-78"/>
              </a:rPr>
              <a:t>اعمال روش </a:t>
            </a:r>
            <a:r>
              <a:rPr lang="en-US" dirty="0" err="1">
                <a:cs typeface="B Nazanin" panose="00000400000000000000" pitchFamily="2" charset="-78"/>
              </a:rPr>
              <a:t>qcut</a:t>
            </a:r>
            <a:r>
              <a:rPr lang="en-US" dirty="0">
                <a:cs typeface="B Nazanin" panose="00000400000000000000" pitchFamily="2" charset="-78"/>
              </a:rPr>
              <a:t> </a:t>
            </a:r>
            <a:r>
              <a:rPr lang="fa-IR" dirty="0">
                <a:cs typeface="B Nazanin" panose="00000400000000000000" pitchFamily="2" charset="-78"/>
              </a:rPr>
              <a:t> روی ویژگی </a:t>
            </a:r>
            <a:r>
              <a:rPr lang="en-US" dirty="0">
                <a:cs typeface="B Nazanin" panose="00000400000000000000" pitchFamily="2" charset="-78"/>
              </a:rPr>
              <a:t>loan amount</a:t>
            </a:r>
            <a:endParaRPr lang="fa-IR" dirty="0">
              <a:cs typeface="B Nazanin" panose="00000400000000000000" pitchFamily="2" charset="-78"/>
            </a:endParaRPr>
          </a:p>
        </p:txBody>
      </p:sp>
      <p:sp>
        <p:nvSpPr>
          <p:cNvPr id="4" name="Slide Number Placeholder 3">
            <a:extLst>
              <a:ext uri="{FF2B5EF4-FFF2-40B4-BE49-F238E27FC236}">
                <a16:creationId xmlns:a16="http://schemas.microsoft.com/office/drawing/2014/main" id="{EA2A8C5D-C4B6-BBF0-65F1-C801F16C22FF}"/>
              </a:ext>
            </a:extLst>
          </p:cNvPr>
          <p:cNvSpPr>
            <a:spLocks noGrp="1"/>
          </p:cNvSpPr>
          <p:nvPr>
            <p:ph type="sldNum" sz="quarter" idx="12"/>
          </p:nvPr>
        </p:nvSpPr>
        <p:spPr/>
        <p:txBody>
          <a:bodyPr/>
          <a:lstStyle/>
          <a:p>
            <a:fld id="{B6F15528-21DE-4FAA-801E-634DDDAF4B2B}" type="slidenum">
              <a:rPr lang="en-US" smtClean="0"/>
              <a:pPr/>
              <a:t>20</a:t>
            </a:fld>
            <a:endParaRPr lang="en-US"/>
          </a:p>
        </p:txBody>
      </p:sp>
      <p:pic>
        <p:nvPicPr>
          <p:cNvPr id="6" name="Picture 5">
            <a:extLst>
              <a:ext uri="{FF2B5EF4-FFF2-40B4-BE49-F238E27FC236}">
                <a16:creationId xmlns:a16="http://schemas.microsoft.com/office/drawing/2014/main" id="{95B9437D-C6EA-AA15-FFB5-A719DF22BE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8" y="2667000"/>
            <a:ext cx="1981200" cy="2611515"/>
          </a:xfrm>
          <a:prstGeom prst="rect">
            <a:avLst/>
          </a:prstGeom>
        </p:spPr>
      </p:pic>
      <p:sp>
        <p:nvSpPr>
          <p:cNvPr id="7" name="TextBox 6">
            <a:extLst>
              <a:ext uri="{FF2B5EF4-FFF2-40B4-BE49-F238E27FC236}">
                <a16:creationId xmlns:a16="http://schemas.microsoft.com/office/drawing/2014/main" id="{A29F8BFD-1EBC-9E2A-C07D-2F4D0463D173}"/>
              </a:ext>
            </a:extLst>
          </p:cNvPr>
          <p:cNvSpPr txBox="1"/>
          <p:nvPr/>
        </p:nvSpPr>
        <p:spPr>
          <a:xfrm>
            <a:off x="598501" y="5380453"/>
            <a:ext cx="2133600" cy="307777"/>
          </a:xfrm>
          <a:prstGeom prst="rect">
            <a:avLst/>
          </a:prstGeom>
          <a:noFill/>
        </p:spPr>
        <p:txBody>
          <a:bodyPr wrap="square" rtlCol="1">
            <a:spAutoFit/>
          </a:bodyPr>
          <a:lstStyle/>
          <a:p>
            <a:pPr algn="ctr"/>
            <a:r>
              <a:rPr lang="fa-IR" sz="1400" dirty="0">
                <a:cs typeface="B Nazanin" panose="00000400000000000000" pitchFamily="2" charset="-78"/>
              </a:rPr>
              <a:t>بعد از سبد بندی سه تایی</a:t>
            </a:r>
          </a:p>
        </p:txBody>
      </p:sp>
      <p:pic>
        <p:nvPicPr>
          <p:cNvPr id="9" name="Picture 8">
            <a:extLst>
              <a:ext uri="{FF2B5EF4-FFF2-40B4-BE49-F238E27FC236}">
                <a16:creationId xmlns:a16="http://schemas.microsoft.com/office/drawing/2014/main" id="{669ABCC0-0369-44B9-4984-A1516C154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2667000"/>
            <a:ext cx="2031021" cy="2627051"/>
          </a:xfrm>
          <a:prstGeom prst="rect">
            <a:avLst/>
          </a:prstGeom>
        </p:spPr>
      </p:pic>
      <p:sp>
        <p:nvSpPr>
          <p:cNvPr id="10" name="TextBox 9">
            <a:extLst>
              <a:ext uri="{FF2B5EF4-FFF2-40B4-BE49-F238E27FC236}">
                <a16:creationId xmlns:a16="http://schemas.microsoft.com/office/drawing/2014/main" id="{A2743AF0-48E5-E97C-EE62-403574F02E72}"/>
              </a:ext>
            </a:extLst>
          </p:cNvPr>
          <p:cNvSpPr txBox="1"/>
          <p:nvPr/>
        </p:nvSpPr>
        <p:spPr>
          <a:xfrm>
            <a:off x="2878585" y="5367698"/>
            <a:ext cx="2133600" cy="307777"/>
          </a:xfrm>
          <a:prstGeom prst="rect">
            <a:avLst/>
          </a:prstGeom>
          <a:noFill/>
        </p:spPr>
        <p:txBody>
          <a:bodyPr wrap="square" rtlCol="1">
            <a:spAutoFit/>
          </a:bodyPr>
          <a:lstStyle/>
          <a:p>
            <a:pPr algn="ctr"/>
            <a:r>
              <a:rPr lang="fa-IR" sz="1400" dirty="0">
                <a:cs typeface="B Nazanin" panose="00000400000000000000" pitchFamily="2" charset="-78"/>
              </a:rPr>
              <a:t>بعد از سبد بندی 4 تایی</a:t>
            </a:r>
          </a:p>
        </p:txBody>
      </p:sp>
      <p:pic>
        <p:nvPicPr>
          <p:cNvPr id="5" name="Content Placeholder 5">
            <a:extLst>
              <a:ext uri="{FF2B5EF4-FFF2-40B4-BE49-F238E27FC236}">
                <a16:creationId xmlns:a16="http://schemas.microsoft.com/office/drawing/2014/main" id="{9F733853-E05F-5076-CEA1-B9ED9D5AEC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6689" y="2696962"/>
            <a:ext cx="2031022" cy="2595979"/>
          </a:xfrm>
          <a:prstGeom prst="rect">
            <a:avLst/>
          </a:prstGeom>
        </p:spPr>
      </p:pic>
      <p:sp>
        <p:nvSpPr>
          <p:cNvPr id="11" name="TextBox 10">
            <a:extLst>
              <a:ext uri="{FF2B5EF4-FFF2-40B4-BE49-F238E27FC236}">
                <a16:creationId xmlns:a16="http://schemas.microsoft.com/office/drawing/2014/main" id="{099FC387-29DE-9125-1D3E-2AA68656ACDD}"/>
              </a:ext>
            </a:extLst>
          </p:cNvPr>
          <p:cNvSpPr txBox="1"/>
          <p:nvPr/>
        </p:nvSpPr>
        <p:spPr>
          <a:xfrm>
            <a:off x="3944648" y="5359374"/>
            <a:ext cx="4589754" cy="307777"/>
          </a:xfrm>
          <a:prstGeom prst="rect">
            <a:avLst/>
          </a:prstGeom>
          <a:noFill/>
        </p:spPr>
        <p:txBody>
          <a:bodyPr wrap="square">
            <a:spAutoFit/>
          </a:bodyPr>
          <a:lstStyle/>
          <a:p>
            <a:pPr algn="ctr"/>
            <a:r>
              <a:rPr lang="fa-IR" sz="1400" dirty="0">
                <a:cs typeface="B Nazanin" panose="00000400000000000000" pitchFamily="2" charset="-78"/>
              </a:rPr>
              <a:t>بعد از سبد بندی 5 تایی</a:t>
            </a:r>
          </a:p>
        </p:txBody>
      </p:sp>
    </p:spTree>
    <p:extLst>
      <p:ext uri="{BB962C8B-B14F-4D97-AF65-F5344CB8AC3E}">
        <p14:creationId xmlns:p14="http://schemas.microsoft.com/office/powerpoint/2010/main" val="712165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57167-2D1B-8FAE-0E52-2247BA3D60B9}"/>
              </a:ext>
            </a:extLst>
          </p:cNvPr>
          <p:cNvSpPr>
            <a:spLocks noGrp="1"/>
          </p:cNvSpPr>
          <p:nvPr>
            <p:ph type="title"/>
          </p:nvPr>
        </p:nvSpPr>
        <p:spPr>
          <a:xfrm>
            <a:off x="609599" y="304800"/>
            <a:ext cx="6347713" cy="685800"/>
          </a:xfrm>
        </p:spPr>
        <p:txBody>
          <a:bodyPr/>
          <a:lstStyle/>
          <a:p>
            <a:pPr algn="ctr"/>
            <a:r>
              <a:rPr lang="fa-IR" sz="2400" dirty="0">
                <a:effectLst/>
                <a:cs typeface="B Nazanin" pitchFamily="2" charset="-78"/>
              </a:rPr>
              <a:t>سبد بندی بر مبنای مقدار پیشبینی برای بهبود مدل</a:t>
            </a:r>
            <a:endParaRPr lang="fa-IR" sz="2800" dirty="0">
              <a:cs typeface="B Nazanin" pitchFamily="2" charset="-78"/>
            </a:endParaRPr>
          </a:p>
        </p:txBody>
      </p:sp>
      <p:sp>
        <p:nvSpPr>
          <p:cNvPr id="3" name="Content Placeholder 2">
            <a:extLst>
              <a:ext uri="{FF2B5EF4-FFF2-40B4-BE49-F238E27FC236}">
                <a16:creationId xmlns:a16="http://schemas.microsoft.com/office/drawing/2014/main" id="{D4D252A8-2285-48E5-B9F8-B5603506A187}"/>
              </a:ext>
            </a:extLst>
          </p:cNvPr>
          <p:cNvSpPr>
            <a:spLocks noGrp="1"/>
          </p:cNvSpPr>
          <p:nvPr>
            <p:ph idx="1"/>
          </p:nvPr>
        </p:nvSpPr>
        <p:spPr>
          <a:xfrm>
            <a:off x="609599" y="1752600"/>
            <a:ext cx="6347714" cy="4288763"/>
          </a:xfrm>
        </p:spPr>
        <p:txBody>
          <a:bodyPr/>
          <a:lstStyle/>
          <a:p>
            <a:pPr marL="400050" indent="-285750" algn="r">
              <a:buFont typeface="Wingdings" panose="05000000000000000000" pitchFamily="2" charset="2"/>
              <a:buChar char="Ø"/>
            </a:pPr>
            <a:r>
              <a:rPr lang="fa-IR" sz="1600" dirty="0">
                <a:cs typeface="B Nazanin" panose="00000400000000000000" pitchFamily="2" charset="-78"/>
              </a:rPr>
              <a:t>رسم نمودار </a:t>
            </a:r>
            <a:r>
              <a:rPr lang="en-US" sz="1600" dirty="0">
                <a:cs typeface="B Nazanin" panose="00000400000000000000" pitchFamily="2" charset="-78"/>
              </a:rPr>
              <a:t>overlay</a:t>
            </a:r>
            <a:r>
              <a:rPr lang="fa-IR" sz="1600" dirty="0">
                <a:cs typeface="B Nazanin" panose="00000400000000000000" pitchFamily="2" charset="-78"/>
              </a:rPr>
              <a:t> در حالت اسکیل شده برای هر ویژگی‌ </a:t>
            </a:r>
            <a:r>
              <a:rPr lang="en-US" sz="1600" dirty="0">
                <a:cs typeface="B Nazanin" panose="00000400000000000000" pitchFamily="2" charset="-78"/>
              </a:rPr>
              <a:t>loan </a:t>
            </a:r>
            <a:r>
              <a:rPr lang="en-US" sz="1600" dirty="0" err="1">
                <a:cs typeface="B Nazanin" panose="00000400000000000000" pitchFamily="2" charset="-78"/>
              </a:rPr>
              <a:t>amoun</a:t>
            </a:r>
            <a:r>
              <a:rPr lang="en-US" sz="1600" dirty="0">
                <a:cs typeface="B Nazanin" panose="00000400000000000000" pitchFamily="2" charset="-78"/>
              </a:rPr>
              <a:t>,…)</a:t>
            </a:r>
            <a:r>
              <a:rPr lang="fa-IR" sz="1600" dirty="0">
                <a:cs typeface="B Nazanin" panose="00000400000000000000" pitchFamily="2" charset="-78"/>
              </a:rPr>
              <a:t> </a:t>
            </a:r>
            <a:r>
              <a:rPr lang="en-US" sz="1600" dirty="0">
                <a:cs typeface="B Nazanin" panose="00000400000000000000" pitchFamily="2" charset="-78"/>
              </a:rPr>
              <a:t>(term,</a:t>
            </a:r>
            <a:r>
              <a:rPr lang="fa-IR" sz="1600" dirty="0">
                <a:cs typeface="B Nazanin" panose="00000400000000000000" pitchFamily="2" charset="-78"/>
              </a:rPr>
              <a:t> و هدف در حالت سبدبندی شده</a:t>
            </a:r>
          </a:p>
          <a:p>
            <a:pPr marL="400050" indent="-285750" algn="r">
              <a:buFont typeface="Wingdings" panose="05000000000000000000" pitchFamily="2" charset="2"/>
              <a:buChar char="Ø"/>
            </a:pPr>
            <a:r>
              <a:rPr lang="fa-IR" sz="1600" dirty="0">
                <a:cs typeface="B Nazanin" panose="00000400000000000000" pitchFamily="2" charset="-78"/>
              </a:rPr>
              <a:t>محاسبه</a:t>
            </a:r>
            <a:r>
              <a:rPr lang="en-US" sz="1600" dirty="0">
                <a:cs typeface="B Nazanin" panose="00000400000000000000" pitchFamily="2" charset="-78"/>
              </a:rPr>
              <a:t>mutual information </a:t>
            </a:r>
            <a:r>
              <a:rPr lang="fa-IR" sz="1600" dirty="0">
                <a:cs typeface="B Nazanin" panose="00000400000000000000" pitchFamily="2" charset="-78"/>
              </a:rPr>
              <a:t> بین ویژگی‌های بالا و هدف</a:t>
            </a:r>
          </a:p>
          <a:p>
            <a:pPr marL="400050" indent="-285750" algn="r">
              <a:buFont typeface="Wingdings" panose="05000000000000000000" pitchFamily="2" charset="2"/>
              <a:buChar char="Ø"/>
            </a:pPr>
            <a:r>
              <a:rPr lang="fa-IR" sz="1600" dirty="0">
                <a:cs typeface="B Nazanin" panose="00000400000000000000" pitchFamily="2" charset="-78"/>
              </a:rPr>
              <a:t>سبد بندی شده توسط </a:t>
            </a:r>
            <a:r>
              <a:rPr lang="en-US" sz="1600" dirty="0" err="1">
                <a:cs typeface="B Nazanin" panose="00000400000000000000" pitchFamily="2" charset="-78"/>
              </a:rPr>
              <a:t>qcut</a:t>
            </a:r>
            <a:endParaRPr lang="fa-IR" dirty="0">
              <a:cs typeface="B Zar" panose="00000400000000000000" pitchFamily="2" charset="-78"/>
            </a:endParaRPr>
          </a:p>
          <a:p>
            <a:pPr marL="114300" indent="0" algn="r">
              <a:buNone/>
            </a:pPr>
            <a:endParaRPr lang="fa-IR" dirty="0">
              <a:cs typeface="B Zar" panose="00000400000000000000" pitchFamily="2" charset="-78"/>
            </a:endParaRPr>
          </a:p>
        </p:txBody>
      </p:sp>
      <p:sp>
        <p:nvSpPr>
          <p:cNvPr id="4" name="Slide Number Placeholder 3">
            <a:extLst>
              <a:ext uri="{FF2B5EF4-FFF2-40B4-BE49-F238E27FC236}">
                <a16:creationId xmlns:a16="http://schemas.microsoft.com/office/drawing/2014/main" id="{9AFC0589-EABE-D6C2-1D7F-AE7D4E7B88B5}"/>
              </a:ext>
            </a:extLst>
          </p:cNvPr>
          <p:cNvSpPr>
            <a:spLocks noGrp="1"/>
          </p:cNvSpPr>
          <p:nvPr>
            <p:ph type="sldNum" sz="quarter" idx="12"/>
          </p:nvPr>
        </p:nvSpPr>
        <p:spPr/>
        <p:txBody>
          <a:bodyPr/>
          <a:lstStyle/>
          <a:p>
            <a:fld id="{B6F15528-21DE-4FAA-801E-634DDDAF4B2B}" type="slidenum">
              <a:rPr lang="en-US" smtClean="0"/>
              <a:pPr/>
              <a:t>21</a:t>
            </a:fld>
            <a:endParaRPr lang="en-US"/>
          </a:p>
        </p:txBody>
      </p:sp>
      <p:pic>
        <p:nvPicPr>
          <p:cNvPr id="7" name="Picture 6">
            <a:extLst>
              <a:ext uri="{FF2B5EF4-FFF2-40B4-BE49-F238E27FC236}">
                <a16:creationId xmlns:a16="http://schemas.microsoft.com/office/drawing/2014/main" id="{A40641D9-C417-1222-A705-AC8B88A81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971" y="3345392"/>
            <a:ext cx="2285999" cy="2425320"/>
          </a:xfrm>
          <a:prstGeom prst="rect">
            <a:avLst/>
          </a:prstGeom>
        </p:spPr>
      </p:pic>
      <p:pic>
        <p:nvPicPr>
          <p:cNvPr id="10" name="Picture 9">
            <a:extLst>
              <a:ext uri="{FF2B5EF4-FFF2-40B4-BE49-F238E27FC236}">
                <a16:creationId xmlns:a16="http://schemas.microsoft.com/office/drawing/2014/main" id="{6E065056-144A-797F-545B-DCD4B8839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3345392"/>
            <a:ext cx="2021913" cy="2425320"/>
          </a:xfrm>
          <a:prstGeom prst="rect">
            <a:avLst/>
          </a:prstGeom>
        </p:spPr>
      </p:pic>
      <p:pic>
        <p:nvPicPr>
          <p:cNvPr id="12" name="Picture 11">
            <a:extLst>
              <a:ext uri="{FF2B5EF4-FFF2-40B4-BE49-F238E27FC236}">
                <a16:creationId xmlns:a16="http://schemas.microsoft.com/office/drawing/2014/main" id="{F9327560-76AE-8A1A-64D0-7E296751AB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9604" y="3345392"/>
            <a:ext cx="2021913" cy="2425320"/>
          </a:xfrm>
          <a:prstGeom prst="rect">
            <a:avLst/>
          </a:prstGeom>
        </p:spPr>
      </p:pic>
    </p:spTree>
    <p:extLst>
      <p:ext uri="{BB962C8B-B14F-4D97-AF65-F5344CB8AC3E}">
        <p14:creationId xmlns:p14="http://schemas.microsoft.com/office/powerpoint/2010/main" val="3317035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BBE8A-EEE8-AE3B-E4FB-69B06E547BE8}"/>
              </a:ext>
            </a:extLst>
          </p:cNvPr>
          <p:cNvSpPr>
            <a:spLocks noGrp="1"/>
          </p:cNvSpPr>
          <p:nvPr>
            <p:ph type="title"/>
          </p:nvPr>
        </p:nvSpPr>
        <p:spPr>
          <a:xfrm>
            <a:off x="627355" y="300963"/>
            <a:ext cx="6347713" cy="918237"/>
          </a:xfrm>
        </p:spPr>
        <p:txBody>
          <a:bodyPr/>
          <a:lstStyle/>
          <a:p>
            <a:pPr algn="ctr"/>
            <a:r>
              <a:rPr lang="fa-IR" sz="2800" dirty="0">
                <a:effectLst/>
                <a:cs typeface="B Nazanin" pitchFamily="2" charset="-78"/>
              </a:rPr>
              <a:t>سبد بندی بر مبنای مقدار پیشبینی برای بهبود مدل</a:t>
            </a:r>
            <a:endParaRPr lang="fa-IR" sz="2800" dirty="0">
              <a:cs typeface="B Nazanin" pitchFamily="2" charset="-78"/>
            </a:endParaRPr>
          </a:p>
        </p:txBody>
      </p:sp>
      <p:sp>
        <p:nvSpPr>
          <p:cNvPr id="3" name="Content Placeholder 2">
            <a:extLst>
              <a:ext uri="{FF2B5EF4-FFF2-40B4-BE49-F238E27FC236}">
                <a16:creationId xmlns:a16="http://schemas.microsoft.com/office/drawing/2014/main" id="{06B6F675-A143-206B-D071-F98F5178113F}"/>
              </a:ext>
            </a:extLst>
          </p:cNvPr>
          <p:cNvSpPr>
            <a:spLocks noGrp="1"/>
          </p:cNvSpPr>
          <p:nvPr>
            <p:ph idx="1"/>
          </p:nvPr>
        </p:nvSpPr>
        <p:spPr>
          <a:xfrm>
            <a:off x="609599" y="1752600"/>
            <a:ext cx="6347714" cy="4288763"/>
          </a:xfrm>
        </p:spPr>
        <p:txBody>
          <a:bodyPr/>
          <a:lstStyle/>
          <a:p>
            <a:pPr marL="400050" indent="-285750" algn="r">
              <a:buFont typeface="Wingdings" panose="05000000000000000000" pitchFamily="2" charset="2"/>
              <a:buChar char="Ø"/>
            </a:pPr>
            <a:r>
              <a:rPr lang="fa-IR" dirty="0">
                <a:cs typeface="B Zar" panose="00000400000000000000" pitchFamily="2" charset="-78"/>
              </a:rPr>
              <a:t> </a:t>
            </a:r>
            <a:r>
              <a:rPr lang="fa-IR" dirty="0">
                <a:cs typeface="B Nazanin" pitchFamily="2" charset="-78"/>
              </a:rPr>
              <a:t>سبد بندی شده توسط </a:t>
            </a:r>
            <a:r>
              <a:rPr lang="en-US" dirty="0" err="1">
                <a:cs typeface="B Nazanin" pitchFamily="2" charset="-78"/>
              </a:rPr>
              <a:t>kbins</a:t>
            </a:r>
            <a:r>
              <a:rPr lang="en-US" dirty="0">
                <a:cs typeface="B Nazanin" pitchFamily="2" charset="-78"/>
              </a:rPr>
              <a:t> </a:t>
            </a:r>
            <a:endParaRPr lang="fa-IR" dirty="0">
              <a:cs typeface="B Nazanin" pitchFamily="2" charset="-78"/>
            </a:endParaRPr>
          </a:p>
        </p:txBody>
      </p:sp>
      <p:sp>
        <p:nvSpPr>
          <p:cNvPr id="4" name="Slide Number Placeholder 3">
            <a:extLst>
              <a:ext uri="{FF2B5EF4-FFF2-40B4-BE49-F238E27FC236}">
                <a16:creationId xmlns:a16="http://schemas.microsoft.com/office/drawing/2014/main" id="{A4737B37-6561-1BFB-2891-89AFFECD2DA3}"/>
              </a:ext>
            </a:extLst>
          </p:cNvPr>
          <p:cNvSpPr>
            <a:spLocks noGrp="1"/>
          </p:cNvSpPr>
          <p:nvPr>
            <p:ph type="sldNum" sz="quarter" idx="12"/>
          </p:nvPr>
        </p:nvSpPr>
        <p:spPr/>
        <p:txBody>
          <a:bodyPr/>
          <a:lstStyle/>
          <a:p>
            <a:fld id="{B6F15528-21DE-4FAA-801E-634DDDAF4B2B}" type="slidenum">
              <a:rPr lang="en-US" smtClean="0"/>
              <a:pPr/>
              <a:t>22</a:t>
            </a:fld>
            <a:endParaRPr lang="en-US"/>
          </a:p>
        </p:txBody>
      </p:sp>
      <p:pic>
        <p:nvPicPr>
          <p:cNvPr id="8" name="Picture 7">
            <a:extLst>
              <a:ext uri="{FF2B5EF4-FFF2-40B4-BE49-F238E27FC236}">
                <a16:creationId xmlns:a16="http://schemas.microsoft.com/office/drawing/2014/main" id="{18280049-BE4A-B801-644A-CD9F269A2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498" y="2667000"/>
            <a:ext cx="2067034" cy="3098412"/>
          </a:xfrm>
          <a:prstGeom prst="rect">
            <a:avLst/>
          </a:prstGeom>
        </p:spPr>
      </p:pic>
      <p:pic>
        <p:nvPicPr>
          <p:cNvPr id="10" name="Picture 9">
            <a:extLst>
              <a:ext uri="{FF2B5EF4-FFF2-40B4-BE49-F238E27FC236}">
                <a16:creationId xmlns:a16="http://schemas.microsoft.com/office/drawing/2014/main" id="{001EB2EF-8479-4B72-1DE2-9DBB261A9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2650478"/>
            <a:ext cx="2075869" cy="3213490"/>
          </a:xfrm>
          <a:prstGeom prst="rect">
            <a:avLst/>
          </a:prstGeom>
        </p:spPr>
      </p:pic>
      <p:pic>
        <p:nvPicPr>
          <p:cNvPr id="12" name="Picture 11">
            <a:extLst>
              <a:ext uri="{FF2B5EF4-FFF2-40B4-BE49-F238E27FC236}">
                <a16:creationId xmlns:a16="http://schemas.microsoft.com/office/drawing/2014/main" id="{C76C6085-255F-933C-CEC0-327363CBF3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6244" y="2640913"/>
            <a:ext cx="2075869" cy="3124499"/>
          </a:xfrm>
          <a:prstGeom prst="rect">
            <a:avLst/>
          </a:prstGeom>
        </p:spPr>
      </p:pic>
    </p:spTree>
    <p:extLst>
      <p:ext uri="{BB962C8B-B14F-4D97-AF65-F5344CB8AC3E}">
        <p14:creationId xmlns:p14="http://schemas.microsoft.com/office/powerpoint/2010/main" val="2202263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BE7DB-5C4B-E001-57ED-972D3302EFE7}"/>
              </a:ext>
            </a:extLst>
          </p:cNvPr>
          <p:cNvSpPr>
            <a:spLocks noGrp="1"/>
          </p:cNvSpPr>
          <p:nvPr>
            <p:ph type="title"/>
          </p:nvPr>
        </p:nvSpPr>
        <p:spPr>
          <a:xfrm>
            <a:off x="609599" y="228600"/>
            <a:ext cx="6347713" cy="609600"/>
          </a:xfrm>
        </p:spPr>
        <p:txBody>
          <a:bodyPr/>
          <a:lstStyle/>
          <a:p>
            <a:pPr algn="ctr"/>
            <a:r>
              <a:rPr lang="fa-IR" sz="2400" dirty="0">
                <a:cs typeface="B Nazanin" pitchFamily="2" charset="-78"/>
              </a:rPr>
              <a:t>سبد بندی بر مبنای مقدار پیش بینی برای بهبود مدل</a:t>
            </a:r>
          </a:p>
        </p:txBody>
      </p:sp>
      <p:sp>
        <p:nvSpPr>
          <p:cNvPr id="3" name="Content Placeholder 2">
            <a:extLst>
              <a:ext uri="{FF2B5EF4-FFF2-40B4-BE49-F238E27FC236}">
                <a16:creationId xmlns:a16="http://schemas.microsoft.com/office/drawing/2014/main" id="{D10050B0-9488-0C88-CDC7-5E8A46EDC1F9}"/>
              </a:ext>
            </a:extLst>
          </p:cNvPr>
          <p:cNvSpPr>
            <a:spLocks noGrp="1"/>
          </p:cNvSpPr>
          <p:nvPr>
            <p:ph idx="1"/>
          </p:nvPr>
        </p:nvSpPr>
        <p:spPr>
          <a:xfrm>
            <a:off x="609599" y="1524000"/>
            <a:ext cx="6347714" cy="4882488"/>
          </a:xfrm>
        </p:spPr>
        <p:txBody>
          <a:bodyPr>
            <a:noAutofit/>
          </a:bodyPr>
          <a:lstStyle/>
          <a:p>
            <a:pPr marL="114300" indent="0" algn="r">
              <a:buNone/>
            </a:pPr>
            <a:r>
              <a:rPr lang="en-US" dirty="0" err="1">
                <a:solidFill>
                  <a:srgbClr val="00B050"/>
                </a:solidFill>
                <a:cs typeface="B Nazanin" panose="00000400000000000000" pitchFamily="2" charset="-78"/>
              </a:rPr>
              <a:t>Knbins</a:t>
            </a:r>
            <a:r>
              <a:rPr lang="en-US" dirty="0">
                <a:solidFill>
                  <a:srgbClr val="00B050"/>
                </a:solidFill>
                <a:cs typeface="B Nazanin" panose="00000400000000000000" pitchFamily="2" charset="-78"/>
              </a:rPr>
              <a:t>:</a:t>
            </a:r>
            <a:endParaRPr lang="fa-IR" dirty="0">
              <a:solidFill>
                <a:srgbClr val="00B050"/>
              </a:solidFill>
              <a:cs typeface="B Nazanin" panose="00000400000000000000" pitchFamily="2" charset="-78"/>
            </a:endParaRPr>
          </a:p>
          <a:p>
            <a:pPr marL="400050" indent="-285750" algn="r">
              <a:buFont typeface="Wingdings" panose="05000000000000000000" pitchFamily="2" charset="2"/>
              <a:buChar char="Ø"/>
            </a:pPr>
            <a:r>
              <a:rPr lang="fa-IR" sz="1400" dirty="0">
                <a:solidFill>
                  <a:srgbClr val="00B050"/>
                </a:solidFill>
                <a:cs typeface="B Nazanin" panose="00000400000000000000" pitchFamily="2" charset="-78"/>
              </a:rPr>
              <a:t>ستون‌های با کورولیشن بزرگتر از 0/1 بعد از سبد بندی سه تایی:</a:t>
            </a:r>
          </a:p>
          <a:p>
            <a:pPr marL="114300" indent="0" algn="r">
              <a:buNone/>
            </a:pPr>
            <a:r>
              <a:rPr lang="en-US" sz="1400" dirty="0">
                <a:cs typeface="B Nazanin" panose="00000400000000000000" pitchFamily="2" charset="-78"/>
              </a:rPr>
              <a:t>Loan Amount , Term</a:t>
            </a:r>
            <a:endParaRPr lang="fa-IR" sz="1400" dirty="0">
              <a:cs typeface="B Nazanin" panose="00000400000000000000" pitchFamily="2" charset="-78"/>
            </a:endParaRPr>
          </a:p>
          <a:p>
            <a:pPr marL="114300" indent="0" algn="r">
              <a:buNone/>
            </a:pPr>
            <a:r>
              <a:rPr lang="en-US" sz="1400" dirty="0">
                <a:cs typeface="B Nazanin" panose="00000400000000000000" pitchFamily="2" charset="-78"/>
              </a:rPr>
              <a:t>Recoveries</a:t>
            </a:r>
            <a:r>
              <a:rPr lang="fa-IR" sz="1400" dirty="0">
                <a:cs typeface="B Nazanin" panose="00000400000000000000" pitchFamily="2" charset="-78"/>
              </a:rPr>
              <a:t>و </a:t>
            </a:r>
            <a:r>
              <a:rPr lang="en-US" sz="1400" dirty="0">
                <a:cs typeface="B Nazanin" panose="00000400000000000000" pitchFamily="2" charset="-78"/>
              </a:rPr>
              <a:t>Collection Recovery Fee</a:t>
            </a:r>
          </a:p>
          <a:p>
            <a:pPr marL="400050" indent="-285750" algn="r">
              <a:buFont typeface="Wingdings" panose="05000000000000000000" pitchFamily="2" charset="2"/>
              <a:buChar char="Ø"/>
            </a:pPr>
            <a:r>
              <a:rPr lang="fa-IR" sz="1400" dirty="0">
                <a:solidFill>
                  <a:srgbClr val="00B050"/>
                </a:solidFill>
                <a:cs typeface="B Nazanin" panose="00000400000000000000" pitchFamily="2" charset="-78"/>
              </a:rPr>
              <a:t>ستون‌های با کورولیشن بزرگتر از 0/1 بعد از سبد بندی 4 تایی:</a:t>
            </a:r>
          </a:p>
          <a:p>
            <a:pPr marL="114300" indent="0" algn="r">
              <a:buNone/>
            </a:pPr>
            <a:r>
              <a:rPr lang="en-US" sz="1400" dirty="0">
                <a:cs typeface="B Nazanin" panose="00000400000000000000" pitchFamily="2" charset="-78"/>
              </a:rPr>
              <a:t>Recoveries</a:t>
            </a:r>
            <a:r>
              <a:rPr lang="fa-IR" sz="1400" dirty="0">
                <a:cs typeface="B Nazanin" panose="00000400000000000000" pitchFamily="2" charset="-78"/>
              </a:rPr>
              <a:t>و </a:t>
            </a:r>
            <a:r>
              <a:rPr lang="en-US" sz="1400" dirty="0">
                <a:cs typeface="B Nazanin" panose="00000400000000000000" pitchFamily="2" charset="-78"/>
              </a:rPr>
              <a:t>Collection Recovery Fee</a:t>
            </a:r>
            <a:endParaRPr lang="fa-IR" sz="1400" dirty="0">
              <a:cs typeface="B Nazanin" panose="00000400000000000000" pitchFamily="2" charset="-78"/>
            </a:endParaRPr>
          </a:p>
          <a:p>
            <a:pPr marL="400050" indent="-285750" algn="r">
              <a:buFont typeface="Wingdings" panose="05000000000000000000" pitchFamily="2" charset="2"/>
              <a:buChar char="Ø"/>
            </a:pPr>
            <a:r>
              <a:rPr lang="fa-IR" sz="1400" dirty="0">
                <a:solidFill>
                  <a:srgbClr val="00B050"/>
                </a:solidFill>
                <a:cs typeface="B Nazanin" panose="00000400000000000000" pitchFamily="2" charset="-78"/>
              </a:rPr>
              <a:t>ستون‌های با کورولیشن بزرگتر از 0/1 بعد از سبد بندی 5 تایی:</a:t>
            </a:r>
          </a:p>
          <a:p>
            <a:pPr marL="114300" indent="0" algn="r">
              <a:buNone/>
            </a:pPr>
            <a:r>
              <a:rPr lang="en-US" sz="1400" dirty="0">
                <a:cs typeface="B Nazanin" panose="00000400000000000000" pitchFamily="2" charset="-78"/>
              </a:rPr>
              <a:t>Recoveries</a:t>
            </a:r>
            <a:r>
              <a:rPr lang="fa-IR" sz="1400" dirty="0">
                <a:cs typeface="B Nazanin" panose="00000400000000000000" pitchFamily="2" charset="-78"/>
              </a:rPr>
              <a:t>و </a:t>
            </a:r>
            <a:r>
              <a:rPr lang="en-US" sz="1400" dirty="0">
                <a:cs typeface="B Nazanin" panose="00000400000000000000" pitchFamily="2" charset="-78"/>
              </a:rPr>
              <a:t>Collection Recovery Fee</a:t>
            </a:r>
          </a:p>
          <a:p>
            <a:pPr marL="114300" indent="0" algn="r">
              <a:buNone/>
            </a:pPr>
            <a:r>
              <a:rPr lang="en-US" sz="1400" dirty="0">
                <a:cs typeface="B Nazanin" panose="00000400000000000000" pitchFamily="2" charset="-78"/>
              </a:rPr>
              <a:t>Debit to Income</a:t>
            </a:r>
            <a:r>
              <a:rPr lang="fa-IR" sz="1400" dirty="0">
                <a:cs typeface="B Nazanin" panose="00000400000000000000" pitchFamily="2" charset="-78"/>
              </a:rPr>
              <a:t> و </a:t>
            </a:r>
            <a:r>
              <a:rPr lang="en-US" sz="1400" dirty="0">
                <a:cs typeface="B Nazanin" panose="00000400000000000000" pitchFamily="2" charset="-78"/>
              </a:rPr>
              <a:t>Term</a:t>
            </a:r>
            <a:endParaRPr lang="fa-IR" sz="1400" dirty="0">
              <a:cs typeface="B Nazanin" panose="00000400000000000000" pitchFamily="2" charset="-78"/>
            </a:endParaRPr>
          </a:p>
          <a:p>
            <a:pPr marL="400050" indent="-285750" algn="r">
              <a:buFont typeface="Wingdings" panose="05000000000000000000" pitchFamily="2" charset="2"/>
              <a:buChar char="Ø"/>
            </a:pPr>
            <a:r>
              <a:rPr lang="fa-IR" sz="1400" dirty="0">
                <a:solidFill>
                  <a:srgbClr val="00B050"/>
                </a:solidFill>
                <a:cs typeface="B Nazanin" panose="00000400000000000000" pitchFamily="2" charset="-78"/>
              </a:rPr>
              <a:t>ستون‌های با کورولیشن بزرگتر از 0/1 قبل از سبد بندی:</a:t>
            </a:r>
          </a:p>
          <a:p>
            <a:pPr marL="114300" indent="0" algn="r">
              <a:buNone/>
            </a:pPr>
            <a:r>
              <a:rPr lang="en-US" sz="1400" dirty="0">
                <a:cs typeface="B Nazanin" panose="00000400000000000000" pitchFamily="2" charset="-78"/>
              </a:rPr>
              <a:t>Loan Amount, Term</a:t>
            </a:r>
          </a:p>
          <a:p>
            <a:pPr marL="114300" indent="0" algn="r">
              <a:buNone/>
            </a:pPr>
            <a:r>
              <a:rPr lang="en-US" sz="1400" dirty="0">
                <a:cs typeface="B Nazanin" panose="00000400000000000000" pitchFamily="2" charset="-78"/>
              </a:rPr>
              <a:t>Debit to Income</a:t>
            </a:r>
            <a:r>
              <a:rPr lang="fa-IR" sz="1400" dirty="0">
                <a:cs typeface="B Nazanin" panose="00000400000000000000" pitchFamily="2" charset="-78"/>
              </a:rPr>
              <a:t> و </a:t>
            </a:r>
            <a:r>
              <a:rPr lang="en-US" sz="1400" dirty="0">
                <a:cs typeface="B Nazanin" panose="00000400000000000000" pitchFamily="2" charset="-78"/>
              </a:rPr>
              <a:t>Term</a:t>
            </a:r>
            <a:endParaRPr lang="fa-IR" sz="1400" dirty="0">
              <a:cs typeface="B Nazanin" panose="00000400000000000000" pitchFamily="2" charset="-78"/>
            </a:endParaRPr>
          </a:p>
          <a:p>
            <a:pPr marL="114300" indent="0" algn="r">
              <a:buNone/>
            </a:pPr>
            <a:r>
              <a:rPr lang="en-US" sz="1400" dirty="0">
                <a:cs typeface="B Nazanin" panose="00000400000000000000" pitchFamily="2" charset="-78"/>
              </a:rPr>
              <a:t>Recoveries</a:t>
            </a:r>
            <a:r>
              <a:rPr lang="fa-IR" sz="1400" dirty="0">
                <a:cs typeface="B Nazanin" panose="00000400000000000000" pitchFamily="2" charset="-78"/>
              </a:rPr>
              <a:t>و </a:t>
            </a:r>
            <a:r>
              <a:rPr lang="en-US" sz="1400" dirty="0">
                <a:cs typeface="B Nazanin" panose="00000400000000000000" pitchFamily="2" charset="-78"/>
              </a:rPr>
              <a:t>Collection Recovery Fee</a:t>
            </a:r>
            <a:endParaRPr lang="fa-IR" sz="1400" dirty="0">
              <a:cs typeface="B Nazanin" panose="00000400000000000000" pitchFamily="2" charset="-78"/>
            </a:endParaRPr>
          </a:p>
          <a:p>
            <a:pPr marL="114300" indent="0" algn="r">
              <a:buNone/>
            </a:pPr>
            <a:r>
              <a:rPr lang="en-US" sz="1400" dirty="0">
                <a:cs typeface="B Nazanin" panose="00000400000000000000" pitchFamily="2" charset="-78"/>
              </a:rPr>
              <a:t>Revolving Balance, Total Revolving Credit Limit</a:t>
            </a:r>
            <a:endParaRPr lang="fa-IR" sz="1400" dirty="0">
              <a:cs typeface="B Nazanin" panose="00000400000000000000" pitchFamily="2" charset="-78"/>
            </a:endParaRPr>
          </a:p>
        </p:txBody>
      </p:sp>
      <p:sp>
        <p:nvSpPr>
          <p:cNvPr id="4" name="Slide Number Placeholder 3">
            <a:extLst>
              <a:ext uri="{FF2B5EF4-FFF2-40B4-BE49-F238E27FC236}">
                <a16:creationId xmlns:a16="http://schemas.microsoft.com/office/drawing/2014/main" id="{65C5CF78-7BD1-68C6-F8D1-C8902647F3A7}"/>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1544240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0C834-71C4-E3EB-9C87-F75158F8EA88}"/>
              </a:ext>
            </a:extLst>
          </p:cNvPr>
          <p:cNvSpPr>
            <a:spLocks noGrp="1"/>
          </p:cNvSpPr>
          <p:nvPr>
            <p:ph type="title"/>
          </p:nvPr>
        </p:nvSpPr>
        <p:spPr>
          <a:xfrm>
            <a:off x="609599" y="228600"/>
            <a:ext cx="6347713" cy="609600"/>
          </a:xfrm>
        </p:spPr>
        <p:txBody>
          <a:bodyPr/>
          <a:lstStyle/>
          <a:p>
            <a:pPr algn="ctr"/>
            <a:r>
              <a:rPr lang="fa-IR" sz="2400" dirty="0">
                <a:cs typeface="B Nazanin" pitchFamily="2" charset="-78"/>
              </a:rPr>
              <a:t>سبد بندی بر مبنای مقدار پیش بینی برای بهبود مدل</a:t>
            </a:r>
          </a:p>
        </p:txBody>
      </p:sp>
      <p:sp>
        <p:nvSpPr>
          <p:cNvPr id="3" name="Content Placeholder 2">
            <a:extLst>
              <a:ext uri="{FF2B5EF4-FFF2-40B4-BE49-F238E27FC236}">
                <a16:creationId xmlns:a16="http://schemas.microsoft.com/office/drawing/2014/main" id="{9A878836-41D6-9ADE-A2EA-94ABA64ECDE0}"/>
              </a:ext>
            </a:extLst>
          </p:cNvPr>
          <p:cNvSpPr>
            <a:spLocks noGrp="1"/>
          </p:cNvSpPr>
          <p:nvPr>
            <p:ph idx="1"/>
          </p:nvPr>
        </p:nvSpPr>
        <p:spPr>
          <a:xfrm>
            <a:off x="609599" y="1219200"/>
            <a:ext cx="6347714" cy="5187288"/>
          </a:xfrm>
        </p:spPr>
        <p:txBody>
          <a:bodyPr>
            <a:noAutofit/>
          </a:bodyPr>
          <a:lstStyle/>
          <a:p>
            <a:pPr marL="114300" indent="0" algn="r">
              <a:buNone/>
            </a:pPr>
            <a:r>
              <a:rPr lang="en-US" b="1" dirty="0" err="1">
                <a:solidFill>
                  <a:srgbClr val="00B050"/>
                </a:solidFill>
                <a:cs typeface="B Nazanin" panose="00000400000000000000" pitchFamily="2" charset="-78"/>
              </a:rPr>
              <a:t>Qcut</a:t>
            </a:r>
            <a:r>
              <a:rPr lang="fa-IR" b="1" dirty="0">
                <a:solidFill>
                  <a:srgbClr val="00B050"/>
                </a:solidFill>
                <a:cs typeface="B Nazanin" panose="00000400000000000000" pitchFamily="2" charset="-78"/>
              </a:rPr>
              <a:t>:</a:t>
            </a:r>
          </a:p>
          <a:p>
            <a:pPr marL="400050" indent="-285750" algn="r">
              <a:buFont typeface="Wingdings" panose="05000000000000000000" pitchFamily="2" charset="2"/>
              <a:buChar char="Ø"/>
            </a:pPr>
            <a:r>
              <a:rPr lang="fa-IR" sz="1600" dirty="0">
                <a:solidFill>
                  <a:srgbClr val="00B050"/>
                </a:solidFill>
                <a:cs typeface="B Nazanin" panose="00000400000000000000" pitchFamily="2" charset="-78"/>
              </a:rPr>
              <a:t>ستون‌های با کورولیشن بزرگتر از 0/1 بعد از سبد بندی سه تایی:</a:t>
            </a:r>
          </a:p>
          <a:p>
            <a:pPr marL="114300" indent="0" algn="r">
              <a:buNone/>
            </a:pPr>
            <a:r>
              <a:rPr lang="en-US" sz="1400" dirty="0">
                <a:cs typeface="B Nazanin" panose="00000400000000000000" pitchFamily="2" charset="-78"/>
              </a:rPr>
              <a:t>Total Received Late Fee, Recoveries</a:t>
            </a:r>
          </a:p>
          <a:p>
            <a:pPr marL="114300" indent="0" algn="r">
              <a:buNone/>
            </a:pPr>
            <a:endParaRPr lang="en-US" sz="1600" dirty="0">
              <a:cs typeface="B Nazanin" panose="00000400000000000000" pitchFamily="2" charset="-78"/>
            </a:endParaRPr>
          </a:p>
          <a:p>
            <a:pPr marL="400050" indent="-285750" algn="r">
              <a:buFont typeface="Wingdings" panose="05000000000000000000" pitchFamily="2" charset="2"/>
              <a:buChar char="Ø"/>
            </a:pPr>
            <a:r>
              <a:rPr lang="fa-IR" sz="1600" dirty="0">
                <a:solidFill>
                  <a:srgbClr val="00B050"/>
                </a:solidFill>
                <a:cs typeface="B Nazanin" panose="00000400000000000000" pitchFamily="2" charset="-78"/>
              </a:rPr>
              <a:t>ستون‌های با کورولیشن بزرگتر از 0/1 بعد از سبد بندی 4 تایی:</a:t>
            </a:r>
          </a:p>
          <a:p>
            <a:pPr marL="114300" indent="0" algn="r">
              <a:buNone/>
            </a:pPr>
            <a:r>
              <a:rPr lang="en-US" sz="1400" dirty="0">
                <a:cs typeface="B Nazanin" panose="00000400000000000000" pitchFamily="2" charset="-78"/>
              </a:rPr>
              <a:t>Total Received Late Fee</a:t>
            </a:r>
            <a:r>
              <a:rPr lang="fa-IR" sz="1400" dirty="0">
                <a:cs typeface="B Nazanin" panose="00000400000000000000" pitchFamily="2" charset="-78"/>
              </a:rPr>
              <a:t>و </a:t>
            </a:r>
            <a:r>
              <a:rPr lang="en-US" sz="1400" dirty="0">
                <a:cs typeface="B Nazanin" panose="00000400000000000000" pitchFamily="2" charset="-78"/>
              </a:rPr>
              <a:t>Recoveries</a:t>
            </a:r>
            <a:endParaRPr lang="fa-IR" sz="1400" dirty="0">
              <a:cs typeface="B Nazanin" panose="00000400000000000000" pitchFamily="2" charset="-78"/>
            </a:endParaRPr>
          </a:p>
          <a:p>
            <a:pPr marL="114300" indent="0" algn="r">
              <a:buNone/>
            </a:pPr>
            <a:r>
              <a:rPr lang="en-US" sz="1400" dirty="0">
                <a:cs typeface="B Nazanin" panose="00000400000000000000" pitchFamily="2" charset="-78"/>
              </a:rPr>
              <a:t>Total Received Late Fee</a:t>
            </a:r>
            <a:r>
              <a:rPr lang="fa-IR" sz="1400" dirty="0">
                <a:cs typeface="B Nazanin" panose="00000400000000000000" pitchFamily="2" charset="-78"/>
              </a:rPr>
              <a:t>و </a:t>
            </a:r>
            <a:r>
              <a:rPr lang="en-US" sz="1400" dirty="0">
                <a:cs typeface="B Nazanin" panose="00000400000000000000" pitchFamily="2" charset="-78"/>
              </a:rPr>
              <a:t>Collection Recovery Fee</a:t>
            </a:r>
            <a:endParaRPr lang="fa-IR" sz="1400" dirty="0">
              <a:cs typeface="B Nazanin" panose="00000400000000000000" pitchFamily="2" charset="-78"/>
            </a:endParaRPr>
          </a:p>
          <a:p>
            <a:pPr marL="114300" indent="0" algn="r">
              <a:buNone/>
            </a:pPr>
            <a:r>
              <a:rPr lang="en-US" sz="1400" dirty="0">
                <a:cs typeface="B Nazanin" panose="00000400000000000000" pitchFamily="2" charset="-78"/>
              </a:rPr>
              <a:t>Total Received Late Fee</a:t>
            </a:r>
            <a:r>
              <a:rPr lang="fa-IR" sz="1400" dirty="0">
                <a:cs typeface="B Nazanin" panose="00000400000000000000" pitchFamily="2" charset="-78"/>
              </a:rPr>
              <a:t> و </a:t>
            </a:r>
            <a:r>
              <a:rPr lang="en-US" sz="1400" dirty="0">
                <a:cs typeface="B Nazanin" panose="00000400000000000000" pitchFamily="2" charset="-78"/>
              </a:rPr>
              <a:t>Total Collection Amount</a:t>
            </a:r>
            <a:endParaRPr lang="fa-IR" sz="1400" dirty="0">
              <a:cs typeface="B Nazanin" panose="00000400000000000000" pitchFamily="2" charset="-78"/>
            </a:endParaRPr>
          </a:p>
          <a:p>
            <a:pPr marL="114300" indent="0" algn="r">
              <a:buNone/>
            </a:pPr>
            <a:endParaRPr lang="en-US" sz="1600" dirty="0">
              <a:cs typeface="B Nazanin" panose="00000400000000000000" pitchFamily="2" charset="-78"/>
            </a:endParaRPr>
          </a:p>
          <a:p>
            <a:pPr marL="400050" indent="-285750" algn="r">
              <a:buFont typeface="Wingdings" panose="05000000000000000000" pitchFamily="2" charset="2"/>
              <a:buChar char="Ø"/>
            </a:pPr>
            <a:r>
              <a:rPr lang="fa-IR" sz="1600" dirty="0">
                <a:solidFill>
                  <a:srgbClr val="00B050"/>
                </a:solidFill>
                <a:cs typeface="B Nazanin" panose="00000400000000000000" pitchFamily="2" charset="-78"/>
              </a:rPr>
              <a:t>ستون‌های با کورولیشن بزرگتر از 0/1 بعد از سبد بندی 5 تایی:</a:t>
            </a:r>
          </a:p>
          <a:p>
            <a:pPr marL="114300" indent="0" algn="r">
              <a:buNone/>
            </a:pPr>
            <a:r>
              <a:rPr lang="en-US" sz="1400" dirty="0">
                <a:cs typeface="B Nazanin" panose="00000400000000000000" pitchFamily="2" charset="-78"/>
              </a:rPr>
              <a:t>Total Received Late Fee</a:t>
            </a:r>
            <a:r>
              <a:rPr lang="fa-IR" sz="1400" dirty="0">
                <a:cs typeface="B Nazanin" panose="00000400000000000000" pitchFamily="2" charset="-78"/>
              </a:rPr>
              <a:t>و </a:t>
            </a:r>
            <a:r>
              <a:rPr lang="en-US" sz="1400" dirty="0">
                <a:cs typeface="B Nazanin" panose="00000400000000000000" pitchFamily="2" charset="-78"/>
              </a:rPr>
              <a:t>Recoveries</a:t>
            </a:r>
            <a:endParaRPr lang="fa-IR" sz="1400" dirty="0">
              <a:cs typeface="B Nazanin" panose="00000400000000000000" pitchFamily="2" charset="-78"/>
            </a:endParaRPr>
          </a:p>
          <a:p>
            <a:pPr marL="114300" indent="0" algn="r">
              <a:buNone/>
            </a:pPr>
            <a:r>
              <a:rPr lang="en-US" sz="1400" dirty="0">
                <a:cs typeface="B Nazanin" panose="00000400000000000000" pitchFamily="2" charset="-78"/>
              </a:rPr>
              <a:t>Total Received Late Fee</a:t>
            </a:r>
            <a:r>
              <a:rPr lang="fa-IR" sz="1400" dirty="0">
                <a:cs typeface="B Nazanin" panose="00000400000000000000" pitchFamily="2" charset="-78"/>
              </a:rPr>
              <a:t>و </a:t>
            </a:r>
            <a:r>
              <a:rPr lang="en-US" sz="1400" dirty="0">
                <a:cs typeface="B Nazanin" panose="00000400000000000000" pitchFamily="2" charset="-78"/>
              </a:rPr>
              <a:t>Collection Recovery Fee</a:t>
            </a:r>
            <a:endParaRPr lang="fa-IR" sz="1400" dirty="0">
              <a:cs typeface="B Nazanin" panose="00000400000000000000" pitchFamily="2" charset="-78"/>
            </a:endParaRPr>
          </a:p>
          <a:p>
            <a:pPr marL="114300" indent="0" algn="r">
              <a:buNone/>
            </a:pPr>
            <a:r>
              <a:rPr lang="en-US" sz="1400" dirty="0">
                <a:cs typeface="B Nazanin" panose="00000400000000000000" pitchFamily="2" charset="-78"/>
              </a:rPr>
              <a:t>Total Received Late Fee</a:t>
            </a:r>
            <a:r>
              <a:rPr lang="fa-IR" sz="1400" dirty="0">
                <a:cs typeface="B Nazanin" panose="00000400000000000000" pitchFamily="2" charset="-78"/>
              </a:rPr>
              <a:t> و </a:t>
            </a:r>
            <a:r>
              <a:rPr lang="en-US" sz="1400" dirty="0">
                <a:cs typeface="B Nazanin" panose="00000400000000000000" pitchFamily="2" charset="-78"/>
              </a:rPr>
              <a:t>Total Collection Amount</a:t>
            </a:r>
            <a:endParaRPr lang="fa-IR" sz="1400" dirty="0">
              <a:cs typeface="B Nazanin" panose="00000400000000000000" pitchFamily="2" charset="-78"/>
            </a:endParaRPr>
          </a:p>
          <a:p>
            <a:pPr marL="114300" indent="0" algn="r">
              <a:buNone/>
            </a:pPr>
            <a:r>
              <a:rPr lang="en-US" sz="1400" dirty="0">
                <a:cs typeface="B Nazanin" panose="00000400000000000000" pitchFamily="2" charset="-78"/>
              </a:rPr>
              <a:t>Recoveries</a:t>
            </a:r>
            <a:r>
              <a:rPr lang="fa-IR" sz="1400" dirty="0">
                <a:cs typeface="B Nazanin" panose="00000400000000000000" pitchFamily="2" charset="-78"/>
              </a:rPr>
              <a:t> و </a:t>
            </a:r>
            <a:r>
              <a:rPr lang="en-US" sz="1400" dirty="0">
                <a:cs typeface="B Nazanin" panose="00000400000000000000" pitchFamily="2" charset="-78"/>
              </a:rPr>
              <a:t>Collection Recovery Fee</a:t>
            </a:r>
            <a:endParaRPr lang="fa-IR" sz="1400" dirty="0">
              <a:cs typeface="B Nazanin" panose="00000400000000000000" pitchFamily="2" charset="-78"/>
            </a:endParaRPr>
          </a:p>
        </p:txBody>
      </p:sp>
      <p:sp>
        <p:nvSpPr>
          <p:cNvPr id="4" name="Slide Number Placeholder 3">
            <a:extLst>
              <a:ext uri="{FF2B5EF4-FFF2-40B4-BE49-F238E27FC236}">
                <a16:creationId xmlns:a16="http://schemas.microsoft.com/office/drawing/2014/main" id="{12BBC6F5-DCEF-BF5F-C2FF-38C7F7EDC041}"/>
              </a:ext>
            </a:extLst>
          </p:cNvPr>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2075549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E07A1-DEDB-8BA0-357C-F93422DB11AD}"/>
              </a:ext>
            </a:extLst>
          </p:cNvPr>
          <p:cNvSpPr>
            <a:spLocks noGrp="1"/>
          </p:cNvSpPr>
          <p:nvPr>
            <p:ph type="title"/>
          </p:nvPr>
        </p:nvSpPr>
        <p:spPr>
          <a:xfrm>
            <a:off x="685800" y="156237"/>
            <a:ext cx="6347713" cy="910563"/>
          </a:xfrm>
        </p:spPr>
        <p:txBody>
          <a:bodyPr/>
          <a:lstStyle/>
          <a:p>
            <a:pPr algn="ctr"/>
            <a:r>
              <a:rPr lang="fa-IR" sz="2400" dirty="0">
                <a:cs typeface="B Nazanin" pitchFamily="2" charset="-78"/>
              </a:rPr>
              <a:t>سبد بندی بر مبنای مقدار پیش بینی برای بهبود مدل</a:t>
            </a:r>
          </a:p>
        </p:txBody>
      </p:sp>
      <p:sp>
        <p:nvSpPr>
          <p:cNvPr id="3" name="Content Placeholder 2">
            <a:extLst>
              <a:ext uri="{FF2B5EF4-FFF2-40B4-BE49-F238E27FC236}">
                <a16:creationId xmlns:a16="http://schemas.microsoft.com/office/drawing/2014/main" id="{FD7F1DAD-9F69-A98B-8666-79E5EF236FC7}"/>
              </a:ext>
            </a:extLst>
          </p:cNvPr>
          <p:cNvSpPr>
            <a:spLocks noGrp="1"/>
          </p:cNvSpPr>
          <p:nvPr>
            <p:ph idx="1"/>
          </p:nvPr>
        </p:nvSpPr>
        <p:spPr>
          <a:xfrm>
            <a:off x="609600" y="990600"/>
            <a:ext cx="6347714" cy="4364963"/>
          </a:xfrm>
        </p:spPr>
        <p:txBody>
          <a:bodyPr>
            <a:noAutofit/>
          </a:bodyPr>
          <a:lstStyle/>
          <a:p>
            <a:pPr marL="114300" indent="0" algn="r">
              <a:buNone/>
            </a:pPr>
            <a:r>
              <a:rPr lang="fa-IR" dirty="0">
                <a:solidFill>
                  <a:srgbClr val="00B050"/>
                </a:solidFill>
                <a:cs typeface="B Nazanin" pitchFamily="2" charset="-78"/>
              </a:rPr>
              <a:t>مجموع </a:t>
            </a:r>
            <a:r>
              <a:rPr lang="en-US" dirty="0">
                <a:solidFill>
                  <a:srgbClr val="00B050"/>
                </a:solidFill>
                <a:cs typeface="B Nazanin" pitchFamily="2" charset="-78"/>
              </a:rPr>
              <a:t>mutual information </a:t>
            </a:r>
            <a:r>
              <a:rPr lang="fa-IR" dirty="0">
                <a:solidFill>
                  <a:srgbClr val="00B050"/>
                </a:solidFill>
                <a:cs typeface="B Nazanin" pitchFamily="2" charset="-78"/>
              </a:rPr>
              <a:t> ویژگی ها با ویژگی هدف:</a:t>
            </a:r>
          </a:p>
          <a:p>
            <a:pPr marL="114300" indent="0" algn="r">
              <a:buNone/>
            </a:pPr>
            <a:endParaRPr lang="en-US" sz="1600" dirty="0">
              <a:solidFill>
                <a:srgbClr val="00B050"/>
              </a:solidFill>
              <a:cs typeface="B Nazanin" pitchFamily="2" charset="-78"/>
            </a:endParaRPr>
          </a:p>
          <a:p>
            <a:pPr marL="114300" indent="0" algn="r" rtl="0">
              <a:buNone/>
            </a:pPr>
            <a:r>
              <a:rPr lang="en-US" sz="1400" dirty="0" err="1">
                <a:solidFill>
                  <a:srgbClr val="00B050"/>
                </a:solidFill>
                <a:cs typeface="B Nazanin" pitchFamily="2" charset="-78"/>
              </a:rPr>
              <a:t>KBinsDiscretizer</a:t>
            </a:r>
            <a:r>
              <a:rPr lang="en-US" sz="1400" dirty="0">
                <a:solidFill>
                  <a:srgbClr val="00B050"/>
                </a:solidFill>
                <a:cs typeface="B Nazanin" pitchFamily="2" charset="-78"/>
              </a:rPr>
              <a:t> method</a:t>
            </a:r>
            <a:endParaRPr lang="en-US" sz="1400" dirty="0">
              <a:cs typeface="B Nazanin" pitchFamily="2" charset="-78"/>
            </a:endParaRPr>
          </a:p>
          <a:p>
            <a:pPr marL="114300" indent="0" algn="r">
              <a:buNone/>
            </a:pPr>
            <a:r>
              <a:rPr lang="fa-IR" dirty="0">
                <a:cs typeface="B Nazanin" pitchFamily="2" charset="-78"/>
              </a:rPr>
              <a:t>قبل از سبد بندی: 5/78991</a:t>
            </a:r>
          </a:p>
          <a:p>
            <a:pPr marL="114300" indent="0" algn="r">
              <a:buNone/>
            </a:pPr>
            <a:r>
              <a:rPr lang="fa-IR" dirty="0">
                <a:cs typeface="B Nazanin" pitchFamily="2" charset="-78"/>
              </a:rPr>
              <a:t>بعد از سبد بندی سه تایی: 0/012</a:t>
            </a:r>
          </a:p>
          <a:p>
            <a:pPr marL="114300" indent="0" algn="r">
              <a:buNone/>
            </a:pPr>
            <a:r>
              <a:rPr lang="fa-IR" dirty="0">
                <a:cs typeface="B Nazanin" pitchFamily="2" charset="-78"/>
              </a:rPr>
              <a:t>بعد از سبد بندی 4 تایی: 0/013</a:t>
            </a:r>
          </a:p>
          <a:p>
            <a:pPr marL="114300" indent="0" algn="r">
              <a:buNone/>
            </a:pPr>
            <a:r>
              <a:rPr lang="fa-IR" dirty="0">
                <a:cs typeface="B Nazanin" pitchFamily="2" charset="-78"/>
              </a:rPr>
              <a:t>بعد از سبد بندی 5 تایی: 0/014</a:t>
            </a:r>
          </a:p>
          <a:p>
            <a:pPr marL="114300" indent="0" algn="r">
              <a:buNone/>
            </a:pPr>
            <a:endParaRPr lang="en-US" dirty="0">
              <a:cs typeface="B Nazanin" pitchFamily="2" charset="-78"/>
            </a:endParaRPr>
          </a:p>
          <a:p>
            <a:pPr marL="114300" indent="0" algn="r">
              <a:buNone/>
            </a:pPr>
            <a:r>
              <a:rPr lang="en-US" sz="1600" dirty="0" err="1">
                <a:solidFill>
                  <a:srgbClr val="00B050"/>
                </a:solidFill>
                <a:cs typeface="B Nazanin" pitchFamily="2" charset="-78"/>
              </a:rPr>
              <a:t>Qcut</a:t>
            </a:r>
            <a:r>
              <a:rPr lang="en-US" sz="1600" dirty="0">
                <a:solidFill>
                  <a:srgbClr val="00B050"/>
                </a:solidFill>
                <a:cs typeface="B Nazanin" pitchFamily="2" charset="-78"/>
              </a:rPr>
              <a:t> method</a:t>
            </a:r>
          </a:p>
          <a:p>
            <a:pPr marL="114300" indent="0" algn="r">
              <a:buNone/>
            </a:pPr>
            <a:r>
              <a:rPr lang="fa-IR" dirty="0">
                <a:cs typeface="B Nazanin" pitchFamily="2" charset="-78"/>
              </a:rPr>
              <a:t>قبل از سبد بندی: 5/78991</a:t>
            </a:r>
          </a:p>
          <a:p>
            <a:pPr marL="114300" indent="0" algn="r">
              <a:buNone/>
            </a:pPr>
            <a:r>
              <a:rPr lang="fa-IR" dirty="0">
                <a:cs typeface="B Nazanin" pitchFamily="2" charset="-78"/>
              </a:rPr>
              <a:t>بعد از سبد بندی 3 تایی: 0/015</a:t>
            </a:r>
          </a:p>
          <a:p>
            <a:pPr marL="114300" indent="0" algn="r">
              <a:buNone/>
            </a:pPr>
            <a:r>
              <a:rPr lang="fa-IR" dirty="0">
                <a:cs typeface="B Nazanin" pitchFamily="2" charset="-78"/>
              </a:rPr>
              <a:t>بعد از سبد بندی 4 تایی: 0/017</a:t>
            </a:r>
          </a:p>
          <a:p>
            <a:pPr marL="114300" indent="0" algn="r">
              <a:buNone/>
            </a:pPr>
            <a:r>
              <a:rPr lang="fa-IR" dirty="0">
                <a:cs typeface="B Nazanin" pitchFamily="2" charset="-78"/>
              </a:rPr>
              <a:t>بعد از سبد بندی 5 تایی: 0/02</a:t>
            </a:r>
          </a:p>
          <a:p>
            <a:pPr marL="114300" indent="0" algn="r">
              <a:buNone/>
            </a:pPr>
            <a:endParaRPr lang="en-US" dirty="0">
              <a:cs typeface="B Nazanin" pitchFamily="2" charset="-78"/>
            </a:endParaRPr>
          </a:p>
          <a:p>
            <a:pPr marL="114300" indent="0" algn="r">
              <a:buNone/>
            </a:pPr>
            <a:endParaRPr lang="fa-IR" dirty="0">
              <a:cs typeface="B Nazanin" pitchFamily="2" charset="-78"/>
            </a:endParaRPr>
          </a:p>
        </p:txBody>
      </p:sp>
      <p:sp>
        <p:nvSpPr>
          <p:cNvPr id="4" name="Slide Number Placeholder 3">
            <a:extLst>
              <a:ext uri="{FF2B5EF4-FFF2-40B4-BE49-F238E27FC236}">
                <a16:creationId xmlns:a16="http://schemas.microsoft.com/office/drawing/2014/main" id="{6756BC35-7D01-A792-1DC2-AFA1A87CDDE8}"/>
              </a:ext>
            </a:extLst>
          </p:cNvPr>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3855872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9381A-D602-BF8B-CD02-59BC645B4717}"/>
              </a:ext>
            </a:extLst>
          </p:cNvPr>
          <p:cNvSpPr>
            <a:spLocks noGrp="1"/>
          </p:cNvSpPr>
          <p:nvPr>
            <p:ph type="title"/>
          </p:nvPr>
        </p:nvSpPr>
        <p:spPr>
          <a:xfrm>
            <a:off x="609599" y="304801"/>
            <a:ext cx="6347713" cy="685800"/>
          </a:xfrm>
        </p:spPr>
        <p:txBody>
          <a:bodyPr/>
          <a:lstStyle/>
          <a:p>
            <a:pPr algn="ctr"/>
            <a:r>
              <a:rPr lang="fa-IR" sz="2400" dirty="0">
                <a:cs typeface="B Nazanin" pitchFamily="2" charset="-78"/>
              </a:rPr>
              <a:t>سبد بندی بر مبنای مقدار پیش بینی برای بهبود مدل</a:t>
            </a:r>
          </a:p>
        </p:txBody>
      </p:sp>
      <p:sp>
        <p:nvSpPr>
          <p:cNvPr id="3" name="Content Placeholder 2">
            <a:extLst>
              <a:ext uri="{FF2B5EF4-FFF2-40B4-BE49-F238E27FC236}">
                <a16:creationId xmlns:a16="http://schemas.microsoft.com/office/drawing/2014/main" id="{E0F3FAC6-8536-F7BF-532D-696A66DCB83C}"/>
              </a:ext>
            </a:extLst>
          </p:cNvPr>
          <p:cNvSpPr>
            <a:spLocks noGrp="1"/>
          </p:cNvSpPr>
          <p:nvPr>
            <p:ph idx="1"/>
          </p:nvPr>
        </p:nvSpPr>
        <p:spPr>
          <a:xfrm>
            <a:off x="609599" y="1524000"/>
            <a:ext cx="6347714" cy="4882488"/>
          </a:xfrm>
        </p:spPr>
        <p:txBody>
          <a:bodyPr/>
          <a:lstStyle/>
          <a:p>
            <a:pPr marL="400050" indent="-285750" algn="r">
              <a:buFont typeface="Wingdings" panose="05000000000000000000" pitchFamily="2" charset="2"/>
              <a:buChar char="Ø"/>
            </a:pPr>
            <a:r>
              <a:rPr lang="fa-IR" dirty="0">
                <a:cs typeface="B Nazanin" pitchFamily="2" charset="-78"/>
              </a:rPr>
              <a:t>کاهش کورولیشن بین داده‌ها بعد از سبد بندی با هر دو روش</a:t>
            </a:r>
          </a:p>
          <a:p>
            <a:pPr marL="400050" indent="-285750" algn="r">
              <a:buFont typeface="Wingdings" panose="05000000000000000000" pitchFamily="2" charset="2"/>
              <a:buChar char="Ø"/>
            </a:pPr>
            <a:r>
              <a:rPr lang="fa-IR" dirty="0">
                <a:cs typeface="B Nazanin" pitchFamily="2" charset="-78"/>
              </a:rPr>
              <a:t>کاهش</a:t>
            </a:r>
            <a:r>
              <a:rPr lang="en-US" sz="1400" dirty="0">
                <a:cs typeface="B Nazanin" pitchFamily="2" charset="-78"/>
              </a:rPr>
              <a:t>mutual information </a:t>
            </a:r>
            <a:r>
              <a:rPr lang="fa-IR" sz="1400" dirty="0">
                <a:cs typeface="B Nazanin" pitchFamily="2" charset="-78"/>
              </a:rPr>
              <a:t> </a:t>
            </a:r>
            <a:r>
              <a:rPr lang="fa-IR" dirty="0">
                <a:cs typeface="B Nazanin" pitchFamily="2" charset="-78"/>
              </a:rPr>
              <a:t>بین داده ها بعد از سبد بندی با هر دو روش</a:t>
            </a:r>
          </a:p>
          <a:p>
            <a:pPr marL="400050" indent="-285750" algn="r">
              <a:buFont typeface="Wingdings" panose="05000000000000000000" pitchFamily="2" charset="2"/>
              <a:buChar char="Ø"/>
            </a:pPr>
            <a:r>
              <a:rPr lang="fa-IR" dirty="0">
                <a:cs typeface="B Nazanin" pitchFamily="2" charset="-78"/>
              </a:rPr>
              <a:t>در نتیجه عدم مفید بودن سبد بندی برای دیتاست</a:t>
            </a:r>
          </a:p>
        </p:txBody>
      </p:sp>
      <p:sp>
        <p:nvSpPr>
          <p:cNvPr id="4" name="Slide Number Placeholder 3">
            <a:extLst>
              <a:ext uri="{FF2B5EF4-FFF2-40B4-BE49-F238E27FC236}">
                <a16:creationId xmlns:a16="http://schemas.microsoft.com/office/drawing/2014/main" id="{63E3F3E1-1A56-AD09-CBD6-9B563047FECB}"/>
              </a:ext>
            </a:extLst>
          </p:cNvPr>
          <p:cNvSpPr>
            <a:spLocks noGrp="1"/>
          </p:cNvSpPr>
          <p:nvPr>
            <p:ph type="sldNum" sz="quarter" idx="12"/>
          </p:nvPr>
        </p:nvSpPr>
        <p:spPr/>
        <p:txBody>
          <a:bodyPr/>
          <a:lstStyle/>
          <a:p>
            <a:fld id="{B6F15528-21DE-4FAA-801E-634DDDAF4B2B}" type="slidenum">
              <a:rPr lang="en-US" smtClean="0"/>
              <a:pPr/>
              <a:t>26</a:t>
            </a:fld>
            <a:endParaRPr lang="en-US"/>
          </a:p>
        </p:txBody>
      </p:sp>
      <p:pic>
        <p:nvPicPr>
          <p:cNvPr id="6" name="Picture 5">
            <a:extLst>
              <a:ext uri="{FF2B5EF4-FFF2-40B4-BE49-F238E27FC236}">
                <a16:creationId xmlns:a16="http://schemas.microsoft.com/office/drawing/2014/main" id="{C3A39ED1-73B7-732C-8C0C-759C700D0B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855375"/>
            <a:ext cx="2895601" cy="3161833"/>
          </a:xfrm>
          <a:prstGeom prst="rect">
            <a:avLst/>
          </a:prstGeom>
        </p:spPr>
      </p:pic>
      <p:sp>
        <p:nvSpPr>
          <p:cNvPr id="7" name="TextBox 6">
            <a:extLst>
              <a:ext uri="{FF2B5EF4-FFF2-40B4-BE49-F238E27FC236}">
                <a16:creationId xmlns:a16="http://schemas.microsoft.com/office/drawing/2014/main" id="{C1A0681F-3860-B09F-E75E-99D2C17A3B12}"/>
              </a:ext>
            </a:extLst>
          </p:cNvPr>
          <p:cNvSpPr txBox="1"/>
          <p:nvPr/>
        </p:nvSpPr>
        <p:spPr>
          <a:xfrm>
            <a:off x="1295400" y="5980403"/>
            <a:ext cx="2362200" cy="307777"/>
          </a:xfrm>
          <a:prstGeom prst="rect">
            <a:avLst/>
          </a:prstGeom>
          <a:noFill/>
        </p:spPr>
        <p:txBody>
          <a:bodyPr wrap="square" rtlCol="1">
            <a:spAutoFit/>
          </a:bodyPr>
          <a:lstStyle/>
          <a:p>
            <a:pPr algn="ctr"/>
            <a:r>
              <a:rPr lang="fa-IR" sz="1400" dirty="0">
                <a:cs typeface="B Nazanin" panose="00000400000000000000" pitchFamily="2" charset="-78"/>
              </a:rPr>
              <a:t>بعد از سبد بندی</a:t>
            </a:r>
          </a:p>
        </p:txBody>
      </p:sp>
      <p:pic>
        <p:nvPicPr>
          <p:cNvPr id="9" name="Picture 8">
            <a:extLst>
              <a:ext uri="{FF2B5EF4-FFF2-40B4-BE49-F238E27FC236}">
                <a16:creationId xmlns:a16="http://schemas.microsoft.com/office/drawing/2014/main" id="{02F5D0B3-92F8-70F7-FB24-495D1BEAB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6837" y="2892178"/>
            <a:ext cx="3085322" cy="3088225"/>
          </a:xfrm>
          <a:prstGeom prst="rect">
            <a:avLst/>
          </a:prstGeom>
        </p:spPr>
      </p:pic>
      <p:sp>
        <p:nvSpPr>
          <p:cNvPr id="10" name="TextBox 9">
            <a:extLst>
              <a:ext uri="{FF2B5EF4-FFF2-40B4-BE49-F238E27FC236}">
                <a16:creationId xmlns:a16="http://schemas.microsoft.com/office/drawing/2014/main" id="{7674CB7E-E623-711D-E78D-133B5C7D4C16}"/>
              </a:ext>
            </a:extLst>
          </p:cNvPr>
          <p:cNvSpPr txBox="1"/>
          <p:nvPr/>
        </p:nvSpPr>
        <p:spPr>
          <a:xfrm>
            <a:off x="4948395" y="5992644"/>
            <a:ext cx="1752600" cy="307777"/>
          </a:xfrm>
          <a:prstGeom prst="rect">
            <a:avLst/>
          </a:prstGeom>
          <a:noFill/>
        </p:spPr>
        <p:txBody>
          <a:bodyPr wrap="square" rtlCol="1">
            <a:spAutoFit/>
          </a:bodyPr>
          <a:lstStyle/>
          <a:p>
            <a:r>
              <a:rPr lang="fa-IR" sz="1400" dirty="0">
                <a:cs typeface="B Nazanin" panose="00000400000000000000" pitchFamily="2" charset="-78"/>
              </a:rPr>
              <a:t>قبل از سبد بندی</a:t>
            </a:r>
          </a:p>
        </p:txBody>
      </p:sp>
    </p:spTree>
    <p:extLst>
      <p:ext uri="{BB962C8B-B14F-4D97-AF65-F5344CB8AC3E}">
        <p14:creationId xmlns:p14="http://schemas.microsoft.com/office/powerpoint/2010/main" val="2736753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0700D-3CA6-DB37-FDB9-75501D5B381C}"/>
              </a:ext>
            </a:extLst>
          </p:cNvPr>
          <p:cNvSpPr>
            <a:spLocks noGrp="1"/>
          </p:cNvSpPr>
          <p:nvPr>
            <p:ph type="title"/>
          </p:nvPr>
        </p:nvSpPr>
        <p:spPr>
          <a:xfrm>
            <a:off x="609599" y="609600"/>
            <a:ext cx="6347713" cy="685800"/>
          </a:xfrm>
        </p:spPr>
        <p:txBody>
          <a:bodyPr>
            <a:noAutofit/>
          </a:bodyPr>
          <a:lstStyle/>
          <a:p>
            <a:pPr algn="ctr"/>
            <a:r>
              <a:rPr lang="fa-IR" sz="2400" dirty="0">
                <a:cs typeface="B Nazanin" pitchFamily="2" charset="-78"/>
              </a:rPr>
              <a:t>بررسی روابط تک متغیره بین متغیرهای پیشبین و متغیر هدف</a:t>
            </a:r>
          </a:p>
        </p:txBody>
      </p:sp>
      <p:sp>
        <p:nvSpPr>
          <p:cNvPr id="3" name="Content Placeholder 2">
            <a:extLst>
              <a:ext uri="{FF2B5EF4-FFF2-40B4-BE49-F238E27FC236}">
                <a16:creationId xmlns:a16="http://schemas.microsoft.com/office/drawing/2014/main" id="{CE181D89-B7EB-58D4-6E85-B30DCBC101C8}"/>
              </a:ext>
            </a:extLst>
          </p:cNvPr>
          <p:cNvSpPr>
            <a:spLocks noGrp="1"/>
          </p:cNvSpPr>
          <p:nvPr>
            <p:ph idx="1"/>
          </p:nvPr>
        </p:nvSpPr>
        <p:spPr>
          <a:xfrm>
            <a:off x="609599" y="1676400"/>
            <a:ext cx="6347714" cy="4953000"/>
          </a:xfrm>
        </p:spPr>
        <p:txBody>
          <a:bodyPr/>
          <a:lstStyle/>
          <a:p>
            <a:pPr marL="400050" indent="-285750" algn="r">
              <a:buFont typeface="Wingdings" panose="05000000000000000000" pitchFamily="2" charset="2"/>
              <a:buChar char="Ø"/>
            </a:pPr>
            <a:r>
              <a:rPr lang="fa-IR" dirty="0">
                <a:cs typeface="B Nazanin" panose="00000400000000000000" pitchFamily="2" charset="-78"/>
              </a:rPr>
              <a:t>نمایش هیت مپ مربوط به ویژگی‌های شناسایی شده و بررسی روابط</a:t>
            </a:r>
          </a:p>
          <a:p>
            <a:pPr marL="400050" indent="-285750" algn="r">
              <a:buFont typeface="Wingdings" panose="05000000000000000000" pitchFamily="2" charset="2"/>
              <a:buChar char="Ø"/>
            </a:pPr>
            <a:r>
              <a:rPr lang="fa-IR" dirty="0">
                <a:cs typeface="B Nazanin" panose="00000400000000000000" pitchFamily="2" charset="-78"/>
              </a:rPr>
              <a:t>شناسایی ویژگی‌هایی با بیشترین همبستگی با ویژگی هدف</a:t>
            </a:r>
          </a:p>
          <a:p>
            <a:pPr marL="114300" indent="0" algn="r">
              <a:buNone/>
            </a:pPr>
            <a:endParaRPr lang="fa-IR" dirty="0">
              <a:cs typeface="B Zar" panose="00000400000000000000" pitchFamily="2" charset="-78"/>
            </a:endParaRPr>
          </a:p>
        </p:txBody>
      </p:sp>
      <p:sp>
        <p:nvSpPr>
          <p:cNvPr id="4" name="Slide Number Placeholder 3">
            <a:extLst>
              <a:ext uri="{FF2B5EF4-FFF2-40B4-BE49-F238E27FC236}">
                <a16:creationId xmlns:a16="http://schemas.microsoft.com/office/drawing/2014/main" id="{3F38E81D-D9EE-3688-A4F7-A5D43D3CC1C8}"/>
              </a:ext>
            </a:extLst>
          </p:cNvPr>
          <p:cNvSpPr>
            <a:spLocks noGrp="1"/>
          </p:cNvSpPr>
          <p:nvPr>
            <p:ph type="sldNum" sz="quarter" idx="12"/>
          </p:nvPr>
        </p:nvSpPr>
        <p:spPr/>
        <p:txBody>
          <a:bodyPr/>
          <a:lstStyle/>
          <a:p>
            <a:fld id="{B6F15528-21DE-4FAA-801E-634DDDAF4B2B}" type="slidenum">
              <a:rPr lang="en-US" smtClean="0"/>
              <a:pPr/>
              <a:t>27</a:t>
            </a:fld>
            <a:endParaRPr lang="en-US"/>
          </a:p>
        </p:txBody>
      </p:sp>
      <p:pic>
        <p:nvPicPr>
          <p:cNvPr id="6" name="Picture 5">
            <a:extLst>
              <a:ext uri="{FF2B5EF4-FFF2-40B4-BE49-F238E27FC236}">
                <a16:creationId xmlns:a16="http://schemas.microsoft.com/office/drawing/2014/main" id="{D5D9C640-BF20-957F-367D-3B953B613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716567"/>
            <a:ext cx="4648200" cy="3505200"/>
          </a:xfrm>
          <a:prstGeom prst="rect">
            <a:avLst/>
          </a:prstGeom>
        </p:spPr>
      </p:pic>
    </p:spTree>
    <p:extLst>
      <p:ext uri="{BB962C8B-B14F-4D97-AF65-F5344CB8AC3E}">
        <p14:creationId xmlns:p14="http://schemas.microsoft.com/office/powerpoint/2010/main" val="2496695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43095-9127-046F-9857-473AD9B52280}"/>
              </a:ext>
            </a:extLst>
          </p:cNvPr>
          <p:cNvSpPr>
            <a:spLocks noGrp="1"/>
          </p:cNvSpPr>
          <p:nvPr>
            <p:ph type="title"/>
          </p:nvPr>
        </p:nvSpPr>
        <p:spPr>
          <a:xfrm>
            <a:off x="609599" y="152401"/>
            <a:ext cx="6347713" cy="762000"/>
          </a:xfrm>
        </p:spPr>
        <p:txBody>
          <a:bodyPr/>
          <a:lstStyle/>
          <a:p>
            <a:pPr algn="ctr"/>
            <a:r>
              <a:rPr lang="fa-IR" sz="2400" dirty="0">
                <a:effectLst/>
                <a:cs typeface="B Nazanin" pitchFamily="2" charset="-78"/>
              </a:rPr>
              <a:t>بررسی روابط چند متغیره بین متغیرها</a:t>
            </a:r>
            <a:endParaRPr lang="fa-IR" sz="2400" dirty="0">
              <a:cs typeface="B Nazanin" pitchFamily="2" charset="-78"/>
            </a:endParaRPr>
          </a:p>
        </p:txBody>
      </p:sp>
      <p:sp>
        <p:nvSpPr>
          <p:cNvPr id="3" name="Content Placeholder 2">
            <a:extLst>
              <a:ext uri="{FF2B5EF4-FFF2-40B4-BE49-F238E27FC236}">
                <a16:creationId xmlns:a16="http://schemas.microsoft.com/office/drawing/2014/main" id="{CFAAA448-EB37-D9CB-8643-5B47064C9755}"/>
              </a:ext>
            </a:extLst>
          </p:cNvPr>
          <p:cNvSpPr>
            <a:spLocks noGrp="1"/>
          </p:cNvSpPr>
          <p:nvPr>
            <p:ph idx="1"/>
          </p:nvPr>
        </p:nvSpPr>
        <p:spPr>
          <a:xfrm>
            <a:off x="609599" y="1158876"/>
            <a:ext cx="6347714" cy="5394324"/>
          </a:xfrm>
        </p:spPr>
        <p:txBody>
          <a:bodyPr>
            <a:normAutofit/>
          </a:bodyPr>
          <a:lstStyle/>
          <a:p>
            <a:pPr marL="457200" algn="r">
              <a:buFont typeface="Wingdings" panose="05000000000000000000" pitchFamily="2" charset="2"/>
              <a:buChar char="Ø"/>
            </a:pPr>
            <a:r>
              <a:rPr lang="fa-IR" dirty="0">
                <a:cs typeface="B Nazanin" panose="00000400000000000000" pitchFamily="2" charset="-78"/>
              </a:rPr>
              <a:t>بررسی روابط بین کلیه متغیرهایی که بیشترین میزان کورولیشن را با هم دارند</a:t>
            </a:r>
          </a:p>
          <a:p>
            <a:pPr marL="457200" algn="r">
              <a:buFont typeface="Wingdings" panose="05000000000000000000" pitchFamily="2" charset="2"/>
              <a:buChar char="Ø"/>
            </a:pPr>
            <a:r>
              <a:rPr lang="fa-IR" dirty="0">
                <a:cs typeface="B Nazanin" panose="00000400000000000000" pitchFamily="2" charset="-78"/>
              </a:rPr>
              <a:t>شیب کم به دلیل ارتباط کم (کمتر از 0/2)</a:t>
            </a:r>
          </a:p>
          <a:p>
            <a:pPr marL="114300" indent="0" algn="r">
              <a:buNone/>
            </a:pPr>
            <a:endParaRPr lang="fa-IR" sz="2400" dirty="0">
              <a:cs typeface="B Zar" panose="00000400000000000000" pitchFamily="2" charset="-78"/>
            </a:endParaRPr>
          </a:p>
          <a:p>
            <a:pPr marL="114300" indent="0" algn="r">
              <a:buNone/>
            </a:pPr>
            <a:endParaRPr lang="fa-IR" sz="2400" dirty="0">
              <a:cs typeface="B Zar" panose="00000400000000000000" pitchFamily="2" charset="-78"/>
            </a:endParaRPr>
          </a:p>
        </p:txBody>
      </p:sp>
      <p:sp>
        <p:nvSpPr>
          <p:cNvPr id="4" name="Slide Number Placeholder 3">
            <a:extLst>
              <a:ext uri="{FF2B5EF4-FFF2-40B4-BE49-F238E27FC236}">
                <a16:creationId xmlns:a16="http://schemas.microsoft.com/office/drawing/2014/main" id="{58CD71EF-2D2E-10A1-93A6-358537B692A2}"/>
              </a:ext>
            </a:extLst>
          </p:cNvPr>
          <p:cNvSpPr>
            <a:spLocks noGrp="1"/>
          </p:cNvSpPr>
          <p:nvPr>
            <p:ph type="sldNum" sz="quarter" idx="12"/>
          </p:nvPr>
        </p:nvSpPr>
        <p:spPr/>
        <p:txBody>
          <a:bodyPr/>
          <a:lstStyle/>
          <a:p>
            <a:fld id="{B6F15528-21DE-4FAA-801E-634DDDAF4B2B}" type="slidenum">
              <a:rPr lang="en-US" smtClean="0"/>
              <a:pPr/>
              <a:t>28</a:t>
            </a:fld>
            <a:endParaRPr lang="en-US"/>
          </a:p>
        </p:txBody>
      </p:sp>
      <p:pic>
        <p:nvPicPr>
          <p:cNvPr id="7" name="Picture 6">
            <a:extLst>
              <a:ext uri="{FF2B5EF4-FFF2-40B4-BE49-F238E27FC236}">
                <a16:creationId xmlns:a16="http://schemas.microsoft.com/office/drawing/2014/main" id="{B6279D5C-A215-8893-8B39-31BEC16FE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057400"/>
            <a:ext cx="5715000" cy="4109743"/>
          </a:xfrm>
          <a:prstGeom prst="rect">
            <a:avLst/>
          </a:prstGeom>
        </p:spPr>
      </p:pic>
    </p:spTree>
    <p:extLst>
      <p:ext uri="{BB962C8B-B14F-4D97-AF65-F5344CB8AC3E}">
        <p14:creationId xmlns:p14="http://schemas.microsoft.com/office/powerpoint/2010/main" val="385712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B20E4-2B05-7455-9ECE-B3E6DB48D915}"/>
              </a:ext>
            </a:extLst>
          </p:cNvPr>
          <p:cNvSpPr>
            <a:spLocks noGrp="1"/>
          </p:cNvSpPr>
          <p:nvPr>
            <p:ph type="title"/>
          </p:nvPr>
        </p:nvSpPr>
        <p:spPr>
          <a:xfrm>
            <a:off x="609599" y="228600"/>
            <a:ext cx="6347713" cy="838200"/>
          </a:xfrm>
        </p:spPr>
        <p:txBody>
          <a:bodyPr>
            <a:normAutofit/>
          </a:bodyPr>
          <a:lstStyle/>
          <a:p>
            <a:pPr algn="ctr"/>
            <a:r>
              <a:rPr lang="fa-IR" sz="2400" dirty="0">
                <a:effectLst/>
                <a:cs typeface="B Nazanin" pitchFamily="2" charset="-78"/>
              </a:rPr>
              <a:t>استخراج متغیرهای جدید براساس ترکیب متغیرهای موجود</a:t>
            </a:r>
            <a:br>
              <a:rPr lang="fa-IR" sz="2400" dirty="0">
                <a:cs typeface="B Nazanin" pitchFamily="2" charset="-78"/>
              </a:rPr>
            </a:br>
            <a:endParaRPr lang="fa-IR" sz="2400" dirty="0">
              <a:cs typeface="B Nazanin" pitchFamily="2" charset="-78"/>
            </a:endParaRPr>
          </a:p>
        </p:txBody>
      </p:sp>
      <p:sp>
        <p:nvSpPr>
          <p:cNvPr id="3" name="Content Placeholder 2">
            <a:extLst>
              <a:ext uri="{FF2B5EF4-FFF2-40B4-BE49-F238E27FC236}">
                <a16:creationId xmlns:a16="http://schemas.microsoft.com/office/drawing/2014/main" id="{3E1612D7-031B-F487-D22E-A8D795755F5B}"/>
              </a:ext>
            </a:extLst>
          </p:cNvPr>
          <p:cNvSpPr>
            <a:spLocks noGrp="1"/>
          </p:cNvSpPr>
          <p:nvPr>
            <p:ph idx="1"/>
          </p:nvPr>
        </p:nvSpPr>
        <p:spPr>
          <a:xfrm>
            <a:off x="609599" y="1600200"/>
            <a:ext cx="6347714" cy="4441163"/>
          </a:xfrm>
        </p:spPr>
        <p:txBody>
          <a:bodyPr>
            <a:normAutofit/>
          </a:bodyPr>
          <a:lstStyle/>
          <a:p>
            <a:pPr marL="400050" indent="-285750" algn="r">
              <a:buFont typeface="Wingdings" panose="05000000000000000000" pitchFamily="2" charset="2"/>
              <a:buChar char="Ø"/>
            </a:pPr>
            <a:r>
              <a:rPr lang="fa-IR" dirty="0">
                <a:cs typeface="B Nazanin" panose="00000400000000000000" pitchFamily="2" charset="-78"/>
              </a:rPr>
              <a:t>عدم حذف فیچرها به دلیل همبستگی پایین تمامی فیچرها</a:t>
            </a:r>
          </a:p>
          <a:p>
            <a:pPr marL="400050" indent="-285750" algn="r">
              <a:buFont typeface="Wingdings" panose="05000000000000000000" pitchFamily="2" charset="2"/>
              <a:buChar char="Ø"/>
            </a:pPr>
            <a:r>
              <a:rPr lang="fa-IR" dirty="0">
                <a:cs typeface="B Nazanin" panose="00000400000000000000" pitchFamily="2" charset="-78"/>
              </a:rPr>
              <a:t>انتخاب فیچرهایی برای ترکیب با یکدیگر </a:t>
            </a:r>
          </a:p>
          <a:p>
            <a:pPr marL="400050" indent="-285750" algn="r">
              <a:buFont typeface="Wingdings" panose="05000000000000000000" pitchFamily="2" charset="2"/>
              <a:buChar char="Ø"/>
            </a:pPr>
            <a:endParaRPr lang="fa-IR" dirty="0">
              <a:cs typeface="B Nazanin" panose="00000400000000000000" pitchFamily="2" charset="-78"/>
            </a:endParaRPr>
          </a:p>
        </p:txBody>
      </p:sp>
      <p:sp>
        <p:nvSpPr>
          <p:cNvPr id="4" name="Slide Number Placeholder 3">
            <a:extLst>
              <a:ext uri="{FF2B5EF4-FFF2-40B4-BE49-F238E27FC236}">
                <a16:creationId xmlns:a16="http://schemas.microsoft.com/office/drawing/2014/main" id="{58A76A65-72B1-0EF2-5A40-B346EE642F41}"/>
              </a:ext>
            </a:extLst>
          </p:cNvPr>
          <p:cNvSpPr>
            <a:spLocks noGrp="1"/>
          </p:cNvSpPr>
          <p:nvPr>
            <p:ph type="sldNum" sz="quarter" idx="12"/>
          </p:nvPr>
        </p:nvSpPr>
        <p:spPr/>
        <p:txBody>
          <a:bodyPr/>
          <a:lstStyle/>
          <a:p>
            <a:fld id="{B6F15528-21DE-4FAA-801E-634DDDAF4B2B}" type="slidenum">
              <a:rPr lang="en-US" smtClean="0"/>
              <a:pPr/>
              <a:t>29</a:t>
            </a:fld>
            <a:endParaRPr lang="en-US"/>
          </a:p>
        </p:txBody>
      </p:sp>
      <p:pic>
        <p:nvPicPr>
          <p:cNvPr id="6" name="Picture 5">
            <a:extLst>
              <a:ext uri="{FF2B5EF4-FFF2-40B4-BE49-F238E27FC236}">
                <a16:creationId xmlns:a16="http://schemas.microsoft.com/office/drawing/2014/main" id="{196BD9A6-EB40-3EDB-526B-C691A59DFD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986" y="2459963"/>
            <a:ext cx="3581399" cy="3581400"/>
          </a:xfrm>
          <a:prstGeom prst="rect">
            <a:avLst/>
          </a:prstGeom>
        </p:spPr>
      </p:pic>
      <p:pic>
        <p:nvPicPr>
          <p:cNvPr id="7" name="Picture 6">
            <a:extLst>
              <a:ext uri="{FF2B5EF4-FFF2-40B4-BE49-F238E27FC236}">
                <a16:creationId xmlns:a16="http://schemas.microsoft.com/office/drawing/2014/main" id="{BEDB6236-9688-0C4D-3FDD-6BC8F66AB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2840963"/>
            <a:ext cx="2751326" cy="2819400"/>
          </a:xfrm>
          <a:prstGeom prst="rect">
            <a:avLst/>
          </a:prstGeom>
        </p:spPr>
      </p:pic>
    </p:spTree>
    <p:extLst>
      <p:ext uri="{BB962C8B-B14F-4D97-AF65-F5344CB8AC3E}">
        <p14:creationId xmlns:p14="http://schemas.microsoft.com/office/powerpoint/2010/main" val="2927094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83C7C-02E1-F14F-6CAE-2EABDAF3195D}"/>
              </a:ext>
            </a:extLst>
          </p:cNvPr>
          <p:cNvSpPr>
            <a:spLocks noGrp="1"/>
          </p:cNvSpPr>
          <p:nvPr>
            <p:ph type="title"/>
          </p:nvPr>
        </p:nvSpPr>
        <p:spPr>
          <a:xfrm>
            <a:off x="533400" y="304800"/>
            <a:ext cx="6347713" cy="539088"/>
          </a:xfrm>
        </p:spPr>
        <p:txBody>
          <a:bodyPr>
            <a:normAutofit/>
          </a:bodyPr>
          <a:lstStyle/>
          <a:p>
            <a:pPr algn="ctr"/>
            <a:r>
              <a:rPr lang="fa-IR" sz="2800" dirty="0">
                <a:cs typeface="B Nazanin" panose="00000400000000000000" pitchFamily="2" charset="-78"/>
              </a:rPr>
              <a:t>بالانس اولیه داده‌ها</a:t>
            </a:r>
          </a:p>
        </p:txBody>
      </p:sp>
      <p:sp>
        <p:nvSpPr>
          <p:cNvPr id="3" name="Content Placeholder 2">
            <a:extLst>
              <a:ext uri="{FF2B5EF4-FFF2-40B4-BE49-F238E27FC236}">
                <a16:creationId xmlns:a16="http://schemas.microsoft.com/office/drawing/2014/main" id="{F628367E-11B4-905A-FCAE-94E6FF1F93D9}"/>
              </a:ext>
            </a:extLst>
          </p:cNvPr>
          <p:cNvSpPr>
            <a:spLocks noGrp="1"/>
          </p:cNvSpPr>
          <p:nvPr>
            <p:ph idx="1"/>
          </p:nvPr>
        </p:nvSpPr>
        <p:spPr>
          <a:xfrm>
            <a:off x="609599" y="1143000"/>
            <a:ext cx="6347714" cy="4898363"/>
          </a:xfrm>
        </p:spPr>
        <p:txBody>
          <a:bodyPr>
            <a:normAutofit/>
          </a:bodyPr>
          <a:lstStyle/>
          <a:p>
            <a:r>
              <a:rPr lang="fa-IR" sz="1600" dirty="0">
                <a:cs typeface="B Nazanin" panose="00000400000000000000" pitchFamily="2" charset="-78"/>
              </a:rPr>
              <a:t>عدم وجود کورولیشن بین داده‌های آموزش</a:t>
            </a:r>
          </a:p>
          <a:p>
            <a:r>
              <a:rPr lang="fa-IR" sz="1600" dirty="0">
                <a:cs typeface="B Nazanin" panose="00000400000000000000" pitchFamily="2" charset="-78"/>
              </a:rPr>
              <a:t>صفر بودن تمامی مقادیر هدف در داده‌های تست</a:t>
            </a:r>
          </a:p>
          <a:p>
            <a:r>
              <a:rPr lang="fa-IR" sz="1600" dirty="0">
                <a:cs typeface="B Nazanin" panose="00000400000000000000" pitchFamily="2" charset="-78"/>
              </a:rPr>
              <a:t>ترکیب داده‌های آموزش و تست</a:t>
            </a:r>
          </a:p>
          <a:p>
            <a:r>
              <a:rPr lang="fa-IR" sz="1600" dirty="0">
                <a:cs typeface="B Nazanin" panose="00000400000000000000" pitchFamily="2" charset="-78"/>
              </a:rPr>
              <a:t>۸۰٪ کل داده برای آموزش، ۲۰٪ تست</a:t>
            </a:r>
          </a:p>
          <a:p>
            <a:r>
              <a:rPr lang="fa-IR" sz="1600" dirty="0">
                <a:cs typeface="B Nazanin" panose="00000400000000000000" pitchFamily="2" charset="-78"/>
              </a:rPr>
              <a:t> توزیع ابتدایی داده‌های آموزش 83٪ به 17٪  درنتیجه </a:t>
            </a:r>
            <a:r>
              <a:rPr lang="en-US" sz="1600" dirty="0">
                <a:cs typeface="B Nazanin" panose="00000400000000000000" pitchFamily="2" charset="-78"/>
              </a:rPr>
              <a:t>up sampling</a:t>
            </a:r>
            <a:r>
              <a:rPr lang="fa-IR" sz="1600" dirty="0">
                <a:cs typeface="B Nazanin" panose="00000400000000000000" pitchFamily="2" charset="-78"/>
              </a:rPr>
              <a:t> </a:t>
            </a:r>
          </a:p>
        </p:txBody>
      </p:sp>
      <p:sp>
        <p:nvSpPr>
          <p:cNvPr id="4" name="Slide Number Placeholder 3">
            <a:extLst>
              <a:ext uri="{FF2B5EF4-FFF2-40B4-BE49-F238E27FC236}">
                <a16:creationId xmlns:a16="http://schemas.microsoft.com/office/drawing/2014/main" id="{DCC789A4-078E-4F63-727C-C6FDF2913A58}"/>
              </a:ext>
            </a:extLst>
          </p:cNvPr>
          <p:cNvSpPr>
            <a:spLocks noGrp="1"/>
          </p:cNvSpPr>
          <p:nvPr>
            <p:ph type="sldNum" sz="quarter" idx="12"/>
          </p:nvPr>
        </p:nvSpPr>
        <p:spPr/>
        <p:txBody>
          <a:bodyPr/>
          <a:lstStyle/>
          <a:p>
            <a:fld id="{B6F15528-21DE-4FAA-801E-634DDDAF4B2B}" type="slidenum">
              <a:rPr lang="en-US" smtClean="0"/>
              <a:pPr/>
              <a:t>3</a:t>
            </a:fld>
            <a:endParaRPr lang="en-US"/>
          </a:p>
        </p:txBody>
      </p:sp>
      <p:pic>
        <p:nvPicPr>
          <p:cNvPr id="6" name="Picture 5">
            <a:extLst>
              <a:ext uri="{FF2B5EF4-FFF2-40B4-BE49-F238E27FC236}">
                <a16:creationId xmlns:a16="http://schemas.microsoft.com/office/drawing/2014/main" id="{0933040E-1E5E-6F8A-FA3E-A28116D35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3048000"/>
            <a:ext cx="2971800" cy="2704512"/>
          </a:xfrm>
          <a:prstGeom prst="rect">
            <a:avLst/>
          </a:prstGeom>
        </p:spPr>
      </p:pic>
      <p:pic>
        <p:nvPicPr>
          <p:cNvPr id="8" name="Picture 7">
            <a:extLst>
              <a:ext uri="{FF2B5EF4-FFF2-40B4-BE49-F238E27FC236}">
                <a16:creationId xmlns:a16="http://schemas.microsoft.com/office/drawing/2014/main" id="{87CF8CDA-6676-20C8-D5CD-5C7DB7F70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591" y="3020568"/>
            <a:ext cx="3124201" cy="2647656"/>
          </a:xfrm>
          <a:prstGeom prst="rect">
            <a:avLst/>
          </a:prstGeom>
        </p:spPr>
      </p:pic>
      <p:sp>
        <p:nvSpPr>
          <p:cNvPr id="9" name="TextBox 8">
            <a:extLst>
              <a:ext uri="{FF2B5EF4-FFF2-40B4-BE49-F238E27FC236}">
                <a16:creationId xmlns:a16="http://schemas.microsoft.com/office/drawing/2014/main" id="{58BE6EB6-A840-0273-A6A8-C0B3989B0EF6}"/>
              </a:ext>
            </a:extLst>
          </p:cNvPr>
          <p:cNvSpPr txBox="1"/>
          <p:nvPr/>
        </p:nvSpPr>
        <p:spPr>
          <a:xfrm>
            <a:off x="1219200" y="5752512"/>
            <a:ext cx="1772091" cy="307777"/>
          </a:xfrm>
          <a:prstGeom prst="rect">
            <a:avLst/>
          </a:prstGeom>
          <a:noFill/>
        </p:spPr>
        <p:txBody>
          <a:bodyPr wrap="square" rtlCol="1">
            <a:spAutoFit/>
          </a:bodyPr>
          <a:lstStyle/>
          <a:p>
            <a:pPr algn="ctr"/>
            <a:r>
              <a:rPr lang="fa-IR" sz="1400" dirty="0">
                <a:cs typeface="B Nazanin" panose="00000400000000000000" pitchFamily="2" charset="-78"/>
              </a:rPr>
              <a:t>قبل از ترکیب و آپ سمپل</a:t>
            </a:r>
          </a:p>
        </p:txBody>
      </p:sp>
      <p:sp>
        <p:nvSpPr>
          <p:cNvPr id="10" name="TextBox 9">
            <a:extLst>
              <a:ext uri="{FF2B5EF4-FFF2-40B4-BE49-F238E27FC236}">
                <a16:creationId xmlns:a16="http://schemas.microsoft.com/office/drawing/2014/main" id="{3053D55D-5FCE-4D9F-E354-AE700A5E4989}"/>
              </a:ext>
            </a:extLst>
          </p:cNvPr>
          <p:cNvSpPr txBox="1"/>
          <p:nvPr/>
        </p:nvSpPr>
        <p:spPr>
          <a:xfrm>
            <a:off x="4545457" y="5722453"/>
            <a:ext cx="1600200" cy="307777"/>
          </a:xfrm>
          <a:prstGeom prst="rect">
            <a:avLst/>
          </a:prstGeom>
          <a:noFill/>
        </p:spPr>
        <p:txBody>
          <a:bodyPr wrap="square" rtlCol="1">
            <a:spAutoFit/>
          </a:bodyPr>
          <a:lstStyle/>
          <a:p>
            <a:pPr algn="ctr"/>
            <a:r>
              <a:rPr lang="fa-IR" sz="1400" dirty="0">
                <a:cs typeface="B Nazanin" panose="00000400000000000000" pitchFamily="2" charset="-78"/>
              </a:rPr>
              <a:t>بعد از ترکیب و آپ سمپل</a:t>
            </a:r>
          </a:p>
        </p:txBody>
      </p:sp>
    </p:spTree>
    <p:extLst>
      <p:ext uri="{BB962C8B-B14F-4D97-AF65-F5344CB8AC3E}">
        <p14:creationId xmlns:p14="http://schemas.microsoft.com/office/powerpoint/2010/main" val="707137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20009-A271-BC71-DC41-818C9656A2CB}"/>
              </a:ext>
            </a:extLst>
          </p:cNvPr>
          <p:cNvSpPr>
            <a:spLocks noGrp="1"/>
          </p:cNvSpPr>
          <p:nvPr>
            <p:ph type="title"/>
          </p:nvPr>
        </p:nvSpPr>
        <p:spPr>
          <a:xfrm>
            <a:off x="609598" y="304800"/>
            <a:ext cx="6347713" cy="685800"/>
          </a:xfrm>
        </p:spPr>
        <p:txBody>
          <a:bodyPr>
            <a:noAutofit/>
          </a:bodyPr>
          <a:lstStyle/>
          <a:p>
            <a:pPr algn="ctr"/>
            <a:r>
              <a:rPr lang="fa-IR" sz="2400" dirty="0">
                <a:effectLst/>
                <a:cs typeface="B Nazanin" pitchFamily="2" charset="-78"/>
              </a:rPr>
              <a:t>استخراج متغیرهای جدید براساس ترکیب متغیرهای موجود</a:t>
            </a:r>
            <a:br>
              <a:rPr lang="fa-IR" sz="2400" dirty="0">
                <a:cs typeface="B Nazanin" pitchFamily="2" charset="-78"/>
              </a:rPr>
            </a:br>
            <a:endParaRPr lang="fa-IR" sz="2400" dirty="0">
              <a:cs typeface="B Nazanin" pitchFamily="2" charset="-78"/>
            </a:endParaRPr>
          </a:p>
        </p:txBody>
      </p:sp>
      <p:sp>
        <p:nvSpPr>
          <p:cNvPr id="3" name="Content Placeholder 2">
            <a:extLst>
              <a:ext uri="{FF2B5EF4-FFF2-40B4-BE49-F238E27FC236}">
                <a16:creationId xmlns:a16="http://schemas.microsoft.com/office/drawing/2014/main" id="{BD675EEF-1A1C-1BD2-FC1C-8EA2140E5086}"/>
              </a:ext>
            </a:extLst>
          </p:cNvPr>
          <p:cNvSpPr>
            <a:spLocks noGrp="1"/>
          </p:cNvSpPr>
          <p:nvPr>
            <p:ph idx="1"/>
          </p:nvPr>
        </p:nvSpPr>
        <p:spPr>
          <a:xfrm>
            <a:off x="118188" y="1600200"/>
            <a:ext cx="7349412" cy="4800600"/>
          </a:xfrm>
        </p:spPr>
        <p:txBody>
          <a:bodyPr>
            <a:normAutofit/>
          </a:bodyPr>
          <a:lstStyle/>
          <a:p>
            <a:pPr marL="400050" indent="-285750" algn="r">
              <a:buFont typeface="Wingdings" panose="05000000000000000000" pitchFamily="2" charset="2"/>
              <a:buChar char="Ø"/>
            </a:pPr>
            <a:r>
              <a:rPr lang="fa-IR" dirty="0">
                <a:cs typeface="B Nazanin" panose="00000400000000000000" pitchFamily="2" charset="-78"/>
              </a:rPr>
              <a:t>ترکیب خطی چندین فیچر که کمی شباهت داشتند (محاسبه مجموع و میانگین)</a:t>
            </a:r>
          </a:p>
          <a:p>
            <a:pPr marL="400050" indent="-285750" algn="r">
              <a:buFont typeface="Wingdings" panose="05000000000000000000" pitchFamily="2" charset="2"/>
              <a:buChar char="Ø"/>
            </a:pPr>
            <a:r>
              <a:rPr lang="fa-IR" dirty="0">
                <a:cs typeface="B Nazanin" panose="00000400000000000000" pitchFamily="2" charset="-78"/>
              </a:rPr>
              <a:t>مناسب نبودن این فیچرها به دلیل تغییر ندادن همبستگی ویژگی ها با متغیر هدف</a:t>
            </a:r>
          </a:p>
          <a:p>
            <a:pPr marL="114300" indent="0" algn="r">
              <a:buNone/>
            </a:pPr>
            <a:endParaRPr lang="fa-IR" dirty="0">
              <a:cs typeface="B Nazanin" panose="00000400000000000000" pitchFamily="2" charset="-78"/>
            </a:endParaRPr>
          </a:p>
          <a:p>
            <a:pPr marL="114300" indent="0" algn="r">
              <a:buNone/>
            </a:pPr>
            <a:endParaRPr lang="fa-IR" dirty="0">
              <a:cs typeface="B Nazanin" panose="00000400000000000000" pitchFamily="2" charset="-78"/>
            </a:endParaRPr>
          </a:p>
          <a:p>
            <a:pPr marL="114300" indent="0" algn="r">
              <a:buNone/>
            </a:pPr>
            <a:endParaRPr lang="fa-IR" dirty="0">
              <a:cs typeface="B Nazanin" panose="00000400000000000000" pitchFamily="2" charset="-78"/>
            </a:endParaRPr>
          </a:p>
          <a:p>
            <a:pPr marL="114300" indent="0" algn="r">
              <a:buNone/>
            </a:pPr>
            <a:endParaRPr lang="fa-IR" dirty="0">
              <a:cs typeface="B Nazanin" panose="00000400000000000000" pitchFamily="2" charset="-78"/>
            </a:endParaRPr>
          </a:p>
          <a:p>
            <a:pPr marL="114300" indent="0" algn="r">
              <a:buNone/>
            </a:pPr>
            <a:endParaRPr lang="fa-IR" dirty="0">
              <a:cs typeface="B Nazanin" panose="00000400000000000000" pitchFamily="2" charset="-78"/>
            </a:endParaRPr>
          </a:p>
          <a:p>
            <a:pPr marL="114300" indent="0" algn="r">
              <a:buNone/>
            </a:pPr>
            <a:endParaRPr lang="fa-IR" dirty="0">
              <a:cs typeface="B Nazanin" panose="00000400000000000000" pitchFamily="2" charset="-78"/>
            </a:endParaRPr>
          </a:p>
          <a:p>
            <a:pPr marL="114300" indent="0" algn="r">
              <a:buNone/>
            </a:pPr>
            <a:endParaRPr lang="fa-IR" dirty="0">
              <a:cs typeface="B Nazanin" panose="00000400000000000000" pitchFamily="2" charset="-78"/>
            </a:endParaRPr>
          </a:p>
        </p:txBody>
      </p:sp>
      <p:sp>
        <p:nvSpPr>
          <p:cNvPr id="4" name="Slide Number Placeholder 3">
            <a:extLst>
              <a:ext uri="{FF2B5EF4-FFF2-40B4-BE49-F238E27FC236}">
                <a16:creationId xmlns:a16="http://schemas.microsoft.com/office/drawing/2014/main" id="{F1C2DCA9-ABFB-D78B-B740-785DF6465BC7}"/>
              </a:ext>
            </a:extLst>
          </p:cNvPr>
          <p:cNvSpPr>
            <a:spLocks noGrp="1"/>
          </p:cNvSpPr>
          <p:nvPr>
            <p:ph type="sldNum" sz="quarter" idx="12"/>
          </p:nvPr>
        </p:nvSpPr>
        <p:spPr/>
        <p:txBody>
          <a:bodyPr/>
          <a:lstStyle/>
          <a:p>
            <a:fld id="{B6F15528-21DE-4FAA-801E-634DDDAF4B2B}" type="slidenum">
              <a:rPr lang="en-US" smtClean="0"/>
              <a:pPr/>
              <a:t>30</a:t>
            </a:fld>
            <a:endParaRPr lang="en-US"/>
          </a:p>
        </p:txBody>
      </p:sp>
      <p:pic>
        <p:nvPicPr>
          <p:cNvPr id="6" name="Picture 5">
            <a:extLst>
              <a:ext uri="{FF2B5EF4-FFF2-40B4-BE49-F238E27FC236}">
                <a16:creationId xmlns:a16="http://schemas.microsoft.com/office/drawing/2014/main" id="{99795351-8ADE-29FB-E153-1EB02143A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871071"/>
            <a:ext cx="4114800" cy="3057946"/>
          </a:xfrm>
          <a:prstGeom prst="rect">
            <a:avLst/>
          </a:prstGeom>
        </p:spPr>
      </p:pic>
      <p:sp>
        <p:nvSpPr>
          <p:cNvPr id="7" name="TextBox 6">
            <a:extLst>
              <a:ext uri="{FF2B5EF4-FFF2-40B4-BE49-F238E27FC236}">
                <a16:creationId xmlns:a16="http://schemas.microsoft.com/office/drawing/2014/main" id="{7F6F80F2-CC3B-31F9-A787-2F59EB9438FB}"/>
              </a:ext>
            </a:extLst>
          </p:cNvPr>
          <p:cNvSpPr txBox="1"/>
          <p:nvPr/>
        </p:nvSpPr>
        <p:spPr>
          <a:xfrm>
            <a:off x="2678555" y="5940623"/>
            <a:ext cx="2209800" cy="307777"/>
          </a:xfrm>
          <a:prstGeom prst="rect">
            <a:avLst/>
          </a:prstGeom>
          <a:noFill/>
        </p:spPr>
        <p:txBody>
          <a:bodyPr wrap="square" rtlCol="1">
            <a:spAutoFit/>
          </a:bodyPr>
          <a:lstStyle/>
          <a:p>
            <a:pPr algn="ctr"/>
            <a:r>
              <a:rPr lang="fa-IR" sz="1400" dirty="0">
                <a:cs typeface="B Nazanin" pitchFamily="2" charset="-78"/>
              </a:rPr>
              <a:t>پس از اضافه کردن سه ستون جدید</a:t>
            </a:r>
          </a:p>
        </p:txBody>
      </p:sp>
    </p:spTree>
    <p:extLst>
      <p:ext uri="{BB962C8B-B14F-4D97-AF65-F5344CB8AC3E}">
        <p14:creationId xmlns:p14="http://schemas.microsoft.com/office/powerpoint/2010/main" val="2620289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1782762"/>
          </a:xfrm>
        </p:spPr>
        <p:txBody>
          <a:bodyPr>
            <a:noAutofit/>
          </a:bodyPr>
          <a:lstStyle/>
          <a:p>
            <a:pPr algn="ctr" rtl="1"/>
            <a:r>
              <a:rPr lang="fa-IR" sz="2400" dirty="0">
                <a:cs typeface="B Nazanin" pitchFamily="2" charset="-78"/>
              </a:rPr>
              <a:t>چارچوب تقسیم داده‌ها</a:t>
            </a:r>
            <a:br>
              <a:rPr lang="fa-IR" sz="2400" dirty="0">
                <a:cs typeface="B Nazanin" pitchFamily="2" charset="-78"/>
              </a:rPr>
            </a:br>
            <a:r>
              <a:rPr lang="fa-IR" sz="2400" dirty="0">
                <a:cs typeface="B Nazanin" pitchFamily="2" charset="-78"/>
              </a:rPr>
              <a:t>روش انجام </a:t>
            </a:r>
            <a:r>
              <a:rPr lang="en-US" sz="2400" dirty="0">
                <a:cs typeface="B Nazanin" pitchFamily="2" charset="-78"/>
              </a:rPr>
              <a:t>Cross-validation</a:t>
            </a:r>
            <a:br>
              <a:rPr lang="en-US" sz="2400" dirty="0">
                <a:cs typeface="B Nazanin" pitchFamily="2" charset="-78"/>
              </a:rPr>
            </a:br>
            <a:r>
              <a:rPr lang="fa-IR" sz="2400" dirty="0">
                <a:cs typeface="B Nazanin" pitchFamily="2" charset="-78"/>
              </a:rPr>
              <a:t>بالانس داده‌ها</a:t>
            </a:r>
            <a:br>
              <a:rPr lang="fa-IR" sz="2400" dirty="0">
                <a:cs typeface="B Nazanin" pitchFamily="2" charset="-78"/>
              </a:rPr>
            </a:br>
            <a:endParaRPr lang="en-US" sz="2400" dirty="0">
              <a:cs typeface="B Nazanin" pitchFamily="2" charset="-78"/>
            </a:endParaRPr>
          </a:p>
        </p:txBody>
      </p:sp>
      <p:sp>
        <p:nvSpPr>
          <p:cNvPr id="3" name="Content Placeholder 2"/>
          <p:cNvSpPr>
            <a:spLocks noGrp="1"/>
          </p:cNvSpPr>
          <p:nvPr>
            <p:ph idx="1"/>
          </p:nvPr>
        </p:nvSpPr>
        <p:spPr>
          <a:xfrm>
            <a:off x="457200" y="1981200"/>
            <a:ext cx="7620000" cy="4419600"/>
          </a:xfrm>
        </p:spPr>
        <p:txBody>
          <a:bodyPr/>
          <a:lstStyle/>
          <a:p>
            <a:pPr algn="r" rtl="1"/>
            <a:r>
              <a:rPr lang="fa-IR" dirty="0">
                <a:cs typeface="B Nazanin" pitchFamily="2" charset="-78"/>
              </a:rPr>
              <a:t>۸۰٪ کل داده برای آموزش، ۲۰٪ </a:t>
            </a:r>
            <a:r>
              <a:rPr lang="en-US" dirty="0">
                <a:cs typeface="B Nazanin" pitchFamily="2" charset="-78"/>
              </a:rPr>
              <a:t>cross validation</a:t>
            </a:r>
            <a:endParaRPr lang="fa-IR" dirty="0">
              <a:cs typeface="B Nazanin" pitchFamily="2" charset="-78"/>
            </a:endParaRPr>
          </a:p>
          <a:p>
            <a:pPr algn="r" rtl="1"/>
            <a:r>
              <a:rPr lang="fa-IR" dirty="0">
                <a:cs typeface="B Nazanin" pitchFamily="2" charset="-78"/>
              </a:rPr>
              <a:t>توزیع یکسان داده های هدف در مجموعه </a:t>
            </a:r>
            <a:r>
              <a:rPr lang="en-US" dirty="0">
                <a:cs typeface="B Nazanin" pitchFamily="2" charset="-78"/>
              </a:rPr>
              <a:t>validation</a:t>
            </a:r>
            <a:r>
              <a:rPr lang="fa-IR" dirty="0">
                <a:cs typeface="B Nazanin" pitchFamily="2" charset="-78"/>
              </a:rPr>
              <a:t> و </a:t>
            </a:r>
            <a:r>
              <a:rPr lang="en-US" dirty="0">
                <a:cs typeface="B Nazanin" pitchFamily="2" charset="-78"/>
              </a:rPr>
              <a:t>train</a:t>
            </a:r>
            <a:r>
              <a:rPr lang="fa-IR" dirty="0">
                <a:cs typeface="B Nazanin" pitchFamily="2" charset="-78"/>
              </a:rPr>
              <a:t>(83% به 17%)</a:t>
            </a:r>
          </a:p>
          <a:p>
            <a:pPr marL="114300" indent="0" algn="r" rtl="1">
              <a:buNone/>
            </a:pPr>
            <a:endParaRPr lang="fa-IR" dirty="0">
              <a:cs typeface="B Nazanin" pitchFamily="2" charset="-78"/>
            </a:endParaRPr>
          </a:p>
          <a:p>
            <a:pPr marL="114300" indent="0" algn="r" rtl="1">
              <a:buNone/>
            </a:pPr>
            <a:r>
              <a:rPr lang="fa-IR" dirty="0">
                <a:cs typeface="B Nazanin" pitchFamily="2" charset="-78"/>
              </a:rPr>
              <a:t>جواب پایه با </a:t>
            </a:r>
            <a:r>
              <a:rPr lang="en-US" dirty="0">
                <a:cs typeface="B Nazanin" pitchFamily="2" charset="-78"/>
              </a:rPr>
              <a:t>Dummy Classifier</a:t>
            </a:r>
            <a:r>
              <a:rPr lang="fa-IR" dirty="0">
                <a:cs typeface="B Nazanin" pitchFamily="2" charset="-78"/>
              </a:rPr>
              <a:t> و استراتژی  </a:t>
            </a:r>
            <a:r>
              <a:rPr lang="en-US" dirty="0">
                <a:cs typeface="B Nazanin" pitchFamily="2" charset="-78"/>
              </a:rPr>
              <a:t> most frequent</a:t>
            </a:r>
            <a:r>
              <a:rPr lang="fa-IR" dirty="0">
                <a:cs typeface="B Nazanin" pitchFamily="2" charset="-78"/>
              </a:rPr>
              <a:t> انجام شده که جواب تقریبا 5 .82 درصد داده است.</a:t>
            </a:r>
          </a:p>
          <a:p>
            <a:pPr marL="114300" indent="0" algn="r" rtl="1">
              <a:buNone/>
            </a:pPr>
            <a:endParaRPr lang="fa-IR" dirty="0">
              <a:cs typeface="B Nazanin" pitchFamily="2" charset="-78"/>
            </a:endParaRPr>
          </a:p>
          <a:p>
            <a:pPr marL="114300" indent="0" algn="r" rtl="1">
              <a:buNone/>
            </a:pPr>
            <a:endParaRPr lang="fa-IR" dirty="0">
              <a:cs typeface="B Nazanin" pitchFamily="2" charset="-78"/>
            </a:endParaRPr>
          </a:p>
          <a:p>
            <a:pPr marL="114300" indent="0" algn="r" rtl="1">
              <a:buNone/>
            </a:pPr>
            <a:endParaRPr lang="fa-IR" dirty="0">
              <a:cs typeface="B Nazanin" pitchFamily="2" charset="-78"/>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pic>
        <p:nvPicPr>
          <p:cNvPr id="6" name="Picture 5">
            <a:extLst>
              <a:ext uri="{FF2B5EF4-FFF2-40B4-BE49-F238E27FC236}">
                <a16:creationId xmlns:a16="http://schemas.microsoft.com/office/drawing/2014/main" id="{8D6B01FC-0951-A28D-39AB-263D0DCCD6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825" y="4495800"/>
            <a:ext cx="5591175" cy="1555920"/>
          </a:xfrm>
          <a:prstGeom prst="rect">
            <a:avLst/>
          </a:prstGeom>
        </p:spPr>
      </p:pic>
    </p:spTree>
    <p:extLst>
      <p:ext uri="{BB962C8B-B14F-4D97-AF65-F5344CB8AC3E}">
        <p14:creationId xmlns:p14="http://schemas.microsoft.com/office/powerpoint/2010/main" val="2561352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6347713" cy="609600"/>
          </a:xfrm>
        </p:spPr>
        <p:txBody>
          <a:bodyPr>
            <a:normAutofit/>
          </a:bodyPr>
          <a:lstStyle/>
          <a:p>
            <a:pPr algn="ctr"/>
            <a:r>
              <a:rPr lang="fa-IR" sz="2400" dirty="0">
                <a:cs typeface="B Nazanin" pitchFamily="2" charset="-78"/>
              </a:rPr>
              <a:t>انتخاب و پیاده سازی الگوریتم‌های لازم</a:t>
            </a:r>
            <a:endParaRPr lang="en-US" sz="2400" dirty="0">
              <a:cs typeface="B Nazanin" pitchFamily="2" charset="-78"/>
            </a:endParaRPr>
          </a:p>
        </p:txBody>
      </p:sp>
      <p:sp>
        <p:nvSpPr>
          <p:cNvPr id="3" name="Content Placeholder 2"/>
          <p:cNvSpPr>
            <a:spLocks noGrp="1"/>
          </p:cNvSpPr>
          <p:nvPr>
            <p:ph idx="1"/>
          </p:nvPr>
        </p:nvSpPr>
        <p:spPr>
          <a:xfrm>
            <a:off x="609600" y="990600"/>
            <a:ext cx="6347714" cy="5257800"/>
          </a:xfrm>
        </p:spPr>
        <p:txBody>
          <a:bodyPr>
            <a:normAutofit/>
          </a:bodyPr>
          <a:lstStyle/>
          <a:p>
            <a:pPr marL="114300" indent="0" algn="r">
              <a:buNone/>
            </a:pPr>
            <a:r>
              <a:rPr lang="fa-IR" dirty="0">
                <a:cs typeface="B Nazanin" pitchFamily="2" charset="-78"/>
              </a:rPr>
              <a:t>از 4 الگوریتم زیر برای مدل کردن استفاده شد:</a:t>
            </a:r>
          </a:p>
          <a:p>
            <a:pPr marL="114300" indent="0" algn="r">
              <a:buNone/>
            </a:pPr>
            <a:endParaRPr lang="fa-IR" dirty="0">
              <a:cs typeface="B Nazanin" pitchFamily="2" charset="-78"/>
            </a:endParaRPr>
          </a:p>
          <a:p>
            <a:pPr marL="114300" indent="0" algn="r">
              <a:buNone/>
            </a:pPr>
            <a:r>
              <a:rPr lang="en-US" dirty="0">
                <a:cs typeface="B Nazanin" pitchFamily="2" charset="-78"/>
              </a:rPr>
              <a:t>  </a:t>
            </a:r>
            <a:r>
              <a:rPr lang="fa-IR" dirty="0">
                <a:cs typeface="B Nazanin" pitchFamily="2" charset="-78"/>
              </a:rPr>
              <a:t> </a:t>
            </a:r>
            <a:r>
              <a:rPr lang="en-US" dirty="0">
                <a:cs typeface="B Nazanin" pitchFamily="2" charset="-78"/>
              </a:rPr>
              <a:t>:</a:t>
            </a:r>
            <a:r>
              <a:rPr lang="en-US" dirty="0" err="1">
                <a:cs typeface="B Nazanin" pitchFamily="2" charset="-78"/>
              </a:rPr>
              <a:t>knn</a:t>
            </a:r>
            <a:endParaRPr lang="en-US" dirty="0">
              <a:cs typeface="B Nazanin" pitchFamily="2" charset="-78"/>
            </a:endParaRPr>
          </a:p>
          <a:p>
            <a:pPr marL="114300" indent="0" algn="r">
              <a:buNone/>
            </a:pPr>
            <a:endParaRPr lang="fa-IR" dirty="0">
              <a:cs typeface="B Nazanin" pitchFamily="2" charset="-78"/>
            </a:endParaRPr>
          </a:p>
          <a:p>
            <a:pPr marL="114300" indent="0" algn="r">
              <a:buNone/>
            </a:pPr>
            <a:endParaRPr lang="fa-IR" dirty="0">
              <a:cs typeface="B Nazanin" pitchFamily="2" charset="-78"/>
            </a:endParaRPr>
          </a:p>
          <a:p>
            <a:pPr marL="114300" indent="0" algn="r">
              <a:buNone/>
            </a:pPr>
            <a:r>
              <a:rPr lang="en-US" dirty="0">
                <a:cs typeface="B Nazanin" pitchFamily="2" charset="-78"/>
              </a:rPr>
              <a:t>  </a:t>
            </a:r>
            <a:r>
              <a:rPr lang="fa-IR" dirty="0">
                <a:cs typeface="B Nazanin" pitchFamily="2" charset="-78"/>
              </a:rPr>
              <a:t> </a:t>
            </a:r>
            <a:r>
              <a:rPr lang="en-US" dirty="0">
                <a:cs typeface="B Nazanin" pitchFamily="2" charset="-78"/>
              </a:rPr>
              <a:t>:</a:t>
            </a:r>
            <a:r>
              <a:rPr lang="en-US" dirty="0" err="1">
                <a:cs typeface="B Nazanin" pitchFamily="2" charset="-78"/>
              </a:rPr>
              <a:t>mlp</a:t>
            </a:r>
            <a:endParaRPr lang="en-US" dirty="0">
              <a:cs typeface="B Nazanin" pitchFamily="2" charset="-78"/>
            </a:endParaRPr>
          </a:p>
          <a:p>
            <a:pPr marL="114300" indent="0" algn="r">
              <a:buNone/>
            </a:pPr>
            <a:endParaRPr lang="en-US" dirty="0">
              <a:cs typeface="B Nazanin" pitchFamily="2" charset="-78"/>
            </a:endParaRPr>
          </a:p>
          <a:p>
            <a:pPr marL="114300" indent="0" algn="r">
              <a:buNone/>
            </a:pPr>
            <a:endParaRPr lang="en-US" dirty="0">
              <a:cs typeface="B Nazanin" pitchFamily="2" charset="-78"/>
            </a:endParaRPr>
          </a:p>
          <a:p>
            <a:pPr marL="114300" indent="0" algn="r">
              <a:buNone/>
            </a:pPr>
            <a:r>
              <a:rPr lang="fa-IR" dirty="0">
                <a:cs typeface="B Nazanin" pitchFamily="2" charset="-78"/>
              </a:rPr>
              <a:t> </a:t>
            </a:r>
            <a:r>
              <a:rPr lang="en-US" dirty="0">
                <a:cs typeface="B Nazanin" pitchFamily="2" charset="-78"/>
              </a:rPr>
              <a:t>:</a:t>
            </a:r>
            <a:r>
              <a:rPr lang="en-US" dirty="0" err="1">
                <a:cs typeface="B Nazanin" pitchFamily="2" charset="-78"/>
              </a:rPr>
              <a:t>naivebayes</a:t>
            </a:r>
            <a:endParaRPr lang="fa-IR" dirty="0">
              <a:cs typeface="B Nazanin" pitchFamily="2" charset="-78"/>
            </a:endParaRPr>
          </a:p>
          <a:p>
            <a:pPr marL="114300" indent="0" algn="r">
              <a:buNone/>
            </a:pPr>
            <a:endParaRPr lang="fa-IR" dirty="0">
              <a:cs typeface="B Nazanin" pitchFamily="2" charset="-78"/>
            </a:endParaRPr>
          </a:p>
          <a:p>
            <a:pPr marL="114300" indent="0" algn="r">
              <a:buNone/>
            </a:pPr>
            <a:endParaRPr lang="fa-IR" dirty="0">
              <a:cs typeface="B Nazanin" pitchFamily="2" charset="-78"/>
            </a:endParaRPr>
          </a:p>
          <a:p>
            <a:pPr marL="114300" indent="0">
              <a:buNone/>
            </a:pPr>
            <a:r>
              <a:rPr lang="en-US" dirty="0">
                <a:cs typeface="B Nazanin" pitchFamily="2" charset="-78"/>
              </a:rPr>
              <a:t> :</a:t>
            </a:r>
            <a:r>
              <a:rPr lang="en-US" dirty="0" err="1">
                <a:cs typeface="B Nazanin" pitchFamily="2" charset="-78"/>
              </a:rPr>
              <a:t>xgboost</a:t>
            </a:r>
            <a:endParaRPr lang="fa-IR" dirty="0">
              <a:cs typeface="B Nazanin" pitchFamily="2" charset="-78"/>
            </a:endParaRPr>
          </a:p>
          <a:p>
            <a:pPr marL="114300" indent="0" algn="r">
              <a:buNone/>
            </a:pPr>
            <a:endParaRPr lang="fa-IR" dirty="0">
              <a:cs typeface="B Nazanin" pitchFamily="2" charset="-78"/>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pic>
        <p:nvPicPr>
          <p:cNvPr id="6" name="Picture 5">
            <a:extLst>
              <a:ext uri="{FF2B5EF4-FFF2-40B4-BE49-F238E27FC236}">
                <a16:creationId xmlns:a16="http://schemas.microsoft.com/office/drawing/2014/main" id="{357CE364-97FD-E8BE-EC57-78EB95075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648" y="1595071"/>
            <a:ext cx="4000953" cy="942975"/>
          </a:xfrm>
          <a:prstGeom prst="rect">
            <a:avLst/>
          </a:prstGeom>
        </p:spPr>
      </p:pic>
      <p:pic>
        <p:nvPicPr>
          <p:cNvPr id="8" name="Picture 7">
            <a:extLst>
              <a:ext uri="{FF2B5EF4-FFF2-40B4-BE49-F238E27FC236}">
                <a16:creationId xmlns:a16="http://schemas.microsoft.com/office/drawing/2014/main" id="{A9A93B84-02BB-4685-8A04-6285FB285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276" y="2748616"/>
            <a:ext cx="3842325" cy="942975"/>
          </a:xfrm>
          <a:prstGeom prst="rect">
            <a:avLst/>
          </a:prstGeom>
        </p:spPr>
      </p:pic>
      <p:pic>
        <p:nvPicPr>
          <p:cNvPr id="12" name="Picture 11">
            <a:extLst>
              <a:ext uri="{FF2B5EF4-FFF2-40B4-BE49-F238E27FC236}">
                <a16:creationId xmlns:a16="http://schemas.microsoft.com/office/drawing/2014/main" id="{E6B2589D-BF54-0C37-6EEA-7BDF0FC6CF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276" y="3806162"/>
            <a:ext cx="3842325" cy="1139194"/>
          </a:xfrm>
          <a:prstGeom prst="rect">
            <a:avLst/>
          </a:prstGeom>
        </p:spPr>
      </p:pic>
      <p:pic>
        <p:nvPicPr>
          <p:cNvPr id="9" name="Picture 8">
            <a:extLst>
              <a:ext uri="{FF2B5EF4-FFF2-40B4-BE49-F238E27FC236}">
                <a16:creationId xmlns:a16="http://schemas.microsoft.com/office/drawing/2014/main" id="{B20844FA-8917-FA5B-C407-1F7F2BD7C4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276" y="4945356"/>
            <a:ext cx="3848100" cy="1539536"/>
          </a:xfrm>
          <a:prstGeom prst="rect">
            <a:avLst/>
          </a:prstGeom>
        </p:spPr>
      </p:pic>
    </p:spTree>
    <p:extLst>
      <p:ext uri="{BB962C8B-B14F-4D97-AF65-F5344CB8AC3E}">
        <p14:creationId xmlns:p14="http://schemas.microsoft.com/office/powerpoint/2010/main" val="4131656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15380-7590-FB2A-9188-BDF476BCA380}"/>
              </a:ext>
            </a:extLst>
          </p:cNvPr>
          <p:cNvSpPr>
            <a:spLocks noGrp="1"/>
          </p:cNvSpPr>
          <p:nvPr>
            <p:ph type="title"/>
          </p:nvPr>
        </p:nvSpPr>
        <p:spPr>
          <a:xfrm>
            <a:off x="583754" y="457200"/>
            <a:ext cx="6347713" cy="762000"/>
          </a:xfrm>
        </p:spPr>
        <p:txBody>
          <a:bodyPr>
            <a:normAutofit/>
          </a:bodyPr>
          <a:lstStyle/>
          <a:p>
            <a:pPr algn="ctr"/>
            <a:r>
              <a:rPr lang="fa-IR" sz="2400" dirty="0">
                <a:cs typeface="B Nazanin" pitchFamily="2" charset="-78"/>
              </a:rPr>
              <a:t>  انتخاب و پیاده سازی الگوریتم‌های لازم</a:t>
            </a:r>
          </a:p>
        </p:txBody>
      </p:sp>
      <p:sp>
        <p:nvSpPr>
          <p:cNvPr id="3" name="Content Placeholder 2">
            <a:extLst>
              <a:ext uri="{FF2B5EF4-FFF2-40B4-BE49-F238E27FC236}">
                <a16:creationId xmlns:a16="http://schemas.microsoft.com/office/drawing/2014/main" id="{66401C9E-43C0-7ED7-D67E-9A2B61A763CE}"/>
              </a:ext>
            </a:extLst>
          </p:cNvPr>
          <p:cNvSpPr>
            <a:spLocks noGrp="1"/>
          </p:cNvSpPr>
          <p:nvPr>
            <p:ph idx="1"/>
          </p:nvPr>
        </p:nvSpPr>
        <p:spPr>
          <a:xfrm>
            <a:off x="609599" y="1752600"/>
            <a:ext cx="6347714" cy="4921382"/>
          </a:xfrm>
        </p:spPr>
        <p:txBody>
          <a:bodyPr>
            <a:normAutofit/>
          </a:bodyPr>
          <a:lstStyle/>
          <a:p>
            <a:pPr marL="114300" indent="0" algn="r">
              <a:buNone/>
            </a:pPr>
            <a:r>
              <a:rPr lang="fa-IR" dirty="0">
                <a:cs typeface="B Nazanin" pitchFamily="2" charset="-78"/>
              </a:rPr>
              <a:t>اگر از یکی از روش‌های دیگر برای حذف داده‌های پرت (</a:t>
            </a:r>
            <a:r>
              <a:rPr lang="en-US" sz="1400" dirty="0" err="1">
                <a:cs typeface="B Nazanin" pitchFamily="2" charset="-78"/>
              </a:rPr>
              <a:t>oneclasssvm</a:t>
            </a:r>
            <a:r>
              <a:rPr lang="fa-IR" dirty="0">
                <a:cs typeface="B Nazanin" pitchFamily="2" charset="-78"/>
              </a:rPr>
              <a:t>) استفاده شود:</a:t>
            </a:r>
          </a:p>
          <a:p>
            <a:pPr marL="114300" indent="0" algn="r">
              <a:buNone/>
            </a:pPr>
            <a:r>
              <a:rPr lang="en-US" dirty="0">
                <a:cs typeface="B Nazanin" pitchFamily="2" charset="-78"/>
              </a:rPr>
              <a:t> :</a:t>
            </a:r>
            <a:r>
              <a:rPr lang="en-US" dirty="0" err="1">
                <a:cs typeface="B Nazanin" pitchFamily="2" charset="-78"/>
              </a:rPr>
              <a:t>knn</a:t>
            </a:r>
            <a:endParaRPr lang="en-US" dirty="0">
              <a:cs typeface="B Nazanin" pitchFamily="2" charset="-78"/>
            </a:endParaRPr>
          </a:p>
          <a:p>
            <a:pPr marL="114300" indent="0" algn="r">
              <a:buNone/>
            </a:pPr>
            <a:endParaRPr lang="en-US" dirty="0">
              <a:cs typeface="B Nazanin" pitchFamily="2" charset="-78"/>
            </a:endParaRPr>
          </a:p>
          <a:p>
            <a:pPr marL="114300" indent="0" algn="r">
              <a:buNone/>
            </a:pPr>
            <a:endParaRPr lang="en-US" dirty="0">
              <a:cs typeface="B Nazanin" pitchFamily="2" charset="-78"/>
            </a:endParaRPr>
          </a:p>
          <a:p>
            <a:pPr marL="114300" indent="0" algn="r">
              <a:buNone/>
            </a:pPr>
            <a:endParaRPr lang="en-US" dirty="0">
              <a:cs typeface="B Nazanin" pitchFamily="2" charset="-78"/>
            </a:endParaRPr>
          </a:p>
          <a:p>
            <a:pPr marL="114300" indent="0" algn="r">
              <a:buNone/>
            </a:pPr>
            <a:r>
              <a:rPr lang="en-US" dirty="0" err="1">
                <a:cs typeface="B Nazanin" pitchFamily="2" charset="-78"/>
              </a:rPr>
              <a:t>Mlp</a:t>
            </a:r>
            <a:endParaRPr lang="en-US" dirty="0">
              <a:cs typeface="B Nazanin" pitchFamily="2" charset="-78"/>
            </a:endParaRPr>
          </a:p>
          <a:p>
            <a:pPr marL="114300" indent="0" algn="r">
              <a:buNone/>
            </a:pPr>
            <a:endParaRPr lang="en-US" dirty="0">
              <a:cs typeface="B Nazanin" pitchFamily="2" charset="-78"/>
            </a:endParaRPr>
          </a:p>
          <a:p>
            <a:pPr marL="114300" indent="0" algn="r">
              <a:buNone/>
            </a:pPr>
            <a:endParaRPr lang="en-US" dirty="0">
              <a:cs typeface="B Nazanin" pitchFamily="2" charset="-78"/>
            </a:endParaRPr>
          </a:p>
          <a:p>
            <a:pPr marL="114300" indent="0" algn="r">
              <a:buNone/>
            </a:pPr>
            <a:endParaRPr lang="en-US" dirty="0">
              <a:cs typeface="B Nazanin" pitchFamily="2" charset="-78"/>
            </a:endParaRPr>
          </a:p>
          <a:p>
            <a:pPr marL="114300" indent="0" algn="r">
              <a:buNone/>
            </a:pPr>
            <a:r>
              <a:rPr lang="en-US" dirty="0" err="1">
                <a:cs typeface="B Nazanin" pitchFamily="2" charset="-78"/>
              </a:rPr>
              <a:t>Naivebayes</a:t>
            </a:r>
            <a:endParaRPr lang="en-US" dirty="0">
              <a:cs typeface="B Nazanin" pitchFamily="2" charset="-78"/>
            </a:endParaRPr>
          </a:p>
          <a:p>
            <a:pPr marL="114300" indent="0" algn="r">
              <a:buNone/>
            </a:pPr>
            <a:endParaRPr lang="en-US" dirty="0">
              <a:cs typeface="B Nazanin" pitchFamily="2" charset="-78"/>
            </a:endParaRPr>
          </a:p>
        </p:txBody>
      </p:sp>
      <p:sp>
        <p:nvSpPr>
          <p:cNvPr id="4" name="Slide Number Placeholder 3">
            <a:extLst>
              <a:ext uri="{FF2B5EF4-FFF2-40B4-BE49-F238E27FC236}">
                <a16:creationId xmlns:a16="http://schemas.microsoft.com/office/drawing/2014/main" id="{912F2A3F-22CD-8B4C-9923-E40D0ACB0F68}"/>
              </a:ext>
            </a:extLst>
          </p:cNvPr>
          <p:cNvSpPr>
            <a:spLocks noGrp="1"/>
          </p:cNvSpPr>
          <p:nvPr>
            <p:ph type="sldNum" sz="quarter" idx="12"/>
          </p:nvPr>
        </p:nvSpPr>
        <p:spPr/>
        <p:txBody>
          <a:bodyPr/>
          <a:lstStyle/>
          <a:p>
            <a:fld id="{B6F15528-21DE-4FAA-801E-634DDDAF4B2B}" type="slidenum">
              <a:rPr lang="en-US" smtClean="0"/>
              <a:pPr/>
              <a:t>33</a:t>
            </a:fld>
            <a:endParaRPr lang="en-US"/>
          </a:p>
        </p:txBody>
      </p:sp>
      <p:pic>
        <p:nvPicPr>
          <p:cNvPr id="6" name="Picture 5">
            <a:extLst>
              <a:ext uri="{FF2B5EF4-FFF2-40B4-BE49-F238E27FC236}">
                <a16:creationId xmlns:a16="http://schemas.microsoft.com/office/drawing/2014/main" id="{200DC7E9-9C9E-1F4F-9922-BA93B409B4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8102" y="2442372"/>
            <a:ext cx="4876800" cy="1138237"/>
          </a:xfrm>
          <a:prstGeom prst="rect">
            <a:avLst/>
          </a:prstGeom>
        </p:spPr>
      </p:pic>
      <p:pic>
        <p:nvPicPr>
          <p:cNvPr id="8" name="Picture 7">
            <a:extLst>
              <a:ext uri="{FF2B5EF4-FFF2-40B4-BE49-F238E27FC236}">
                <a16:creationId xmlns:a16="http://schemas.microsoft.com/office/drawing/2014/main" id="{E6911C70-D841-6F8B-ADF7-EF3701D51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1624" y="3846509"/>
            <a:ext cx="4371975" cy="1265238"/>
          </a:xfrm>
          <a:prstGeom prst="rect">
            <a:avLst/>
          </a:prstGeom>
        </p:spPr>
      </p:pic>
      <p:pic>
        <p:nvPicPr>
          <p:cNvPr id="10" name="Picture 9">
            <a:extLst>
              <a:ext uri="{FF2B5EF4-FFF2-40B4-BE49-F238E27FC236}">
                <a16:creationId xmlns:a16="http://schemas.microsoft.com/office/drawing/2014/main" id="{FFD9A588-4594-913D-8A88-FC3A5E2EA1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8102" y="5408744"/>
            <a:ext cx="4219575" cy="1265238"/>
          </a:xfrm>
          <a:prstGeom prst="rect">
            <a:avLst/>
          </a:prstGeom>
        </p:spPr>
      </p:pic>
    </p:spTree>
    <p:extLst>
      <p:ext uri="{BB962C8B-B14F-4D97-AF65-F5344CB8AC3E}">
        <p14:creationId xmlns:p14="http://schemas.microsoft.com/office/powerpoint/2010/main" val="2680668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B743B-4FC7-A9C1-6B60-B5770B3A3488}"/>
              </a:ext>
            </a:extLst>
          </p:cNvPr>
          <p:cNvSpPr>
            <a:spLocks noGrp="1"/>
          </p:cNvSpPr>
          <p:nvPr>
            <p:ph type="title"/>
          </p:nvPr>
        </p:nvSpPr>
        <p:spPr>
          <a:xfrm>
            <a:off x="609599" y="609600"/>
            <a:ext cx="6347713" cy="685800"/>
          </a:xfrm>
        </p:spPr>
        <p:txBody>
          <a:bodyPr/>
          <a:lstStyle/>
          <a:p>
            <a:pPr algn="ctr"/>
            <a:r>
              <a:rPr lang="fa-IR" sz="2400" dirty="0">
                <a:cs typeface="B Nazanin" pitchFamily="2" charset="-78"/>
              </a:rPr>
              <a:t>  انتخاب و پیاده سازی الگوریتم‌های لازم</a:t>
            </a:r>
          </a:p>
        </p:txBody>
      </p:sp>
      <p:sp>
        <p:nvSpPr>
          <p:cNvPr id="3" name="Content Placeholder 2">
            <a:extLst>
              <a:ext uri="{FF2B5EF4-FFF2-40B4-BE49-F238E27FC236}">
                <a16:creationId xmlns:a16="http://schemas.microsoft.com/office/drawing/2014/main" id="{C1FF6351-9A85-1565-C735-66B7ADDE6EED}"/>
              </a:ext>
            </a:extLst>
          </p:cNvPr>
          <p:cNvSpPr>
            <a:spLocks noGrp="1"/>
          </p:cNvSpPr>
          <p:nvPr>
            <p:ph idx="1"/>
          </p:nvPr>
        </p:nvSpPr>
        <p:spPr/>
        <p:txBody>
          <a:bodyPr>
            <a:normAutofit/>
          </a:bodyPr>
          <a:lstStyle/>
          <a:p>
            <a:pPr marL="114300" indent="0" algn="r">
              <a:buNone/>
            </a:pPr>
            <a:r>
              <a:rPr lang="en-US" dirty="0">
                <a:cs typeface="B Nazanin" pitchFamily="2" charset="-78"/>
              </a:rPr>
              <a:t>:</a:t>
            </a:r>
            <a:r>
              <a:rPr lang="en-US" dirty="0" err="1">
                <a:cs typeface="B Nazanin" pitchFamily="2" charset="-78"/>
              </a:rPr>
              <a:t>xgboost</a:t>
            </a:r>
            <a:endParaRPr lang="en-US" dirty="0">
              <a:cs typeface="B Nazanin" pitchFamily="2" charset="-78"/>
            </a:endParaRPr>
          </a:p>
          <a:p>
            <a:pPr marL="114300" indent="0" algn="r">
              <a:buNone/>
            </a:pPr>
            <a:endParaRPr lang="en-US" dirty="0">
              <a:cs typeface="B Nazanin" pitchFamily="2" charset="-78"/>
            </a:endParaRPr>
          </a:p>
          <a:p>
            <a:pPr marL="114300" indent="0" algn="r">
              <a:buNone/>
            </a:pPr>
            <a:endParaRPr lang="en-US" dirty="0">
              <a:cs typeface="B Nazanin" pitchFamily="2" charset="-78"/>
            </a:endParaRPr>
          </a:p>
          <a:p>
            <a:pPr marL="114300" indent="0" algn="r">
              <a:buNone/>
            </a:pPr>
            <a:endParaRPr lang="en-US" dirty="0">
              <a:cs typeface="B Nazanin" pitchFamily="2" charset="-78"/>
            </a:endParaRPr>
          </a:p>
          <a:p>
            <a:pPr marL="114300" indent="0" algn="r">
              <a:buNone/>
            </a:pPr>
            <a:endParaRPr lang="en-US" dirty="0">
              <a:cs typeface="B Nazanin" pitchFamily="2" charset="-78"/>
            </a:endParaRPr>
          </a:p>
          <a:p>
            <a:pPr marL="114300" indent="0" algn="r">
              <a:buNone/>
            </a:pPr>
            <a:endParaRPr lang="en-US" dirty="0">
              <a:cs typeface="B Nazanin" pitchFamily="2" charset="-78"/>
            </a:endParaRPr>
          </a:p>
          <a:p>
            <a:pPr marL="457200" algn="r">
              <a:buFont typeface="Wingdings" panose="05000000000000000000" pitchFamily="2" charset="2"/>
              <a:buChar char="Ø"/>
            </a:pPr>
            <a:r>
              <a:rPr lang="fa-IR" dirty="0">
                <a:solidFill>
                  <a:schemeClr val="tx1"/>
                </a:solidFill>
                <a:cs typeface="B Nazanin" pitchFamily="2" charset="-78"/>
              </a:rPr>
              <a:t>حاصل نشدن دقت بهتر نسبت به روش قبلی حذف داده های پرت</a:t>
            </a:r>
          </a:p>
          <a:p>
            <a:pPr marL="457200" algn="r">
              <a:buFont typeface="Wingdings" panose="05000000000000000000" pitchFamily="2" charset="2"/>
              <a:buChar char="Ø"/>
            </a:pPr>
            <a:r>
              <a:rPr lang="en-US" dirty="0" err="1">
                <a:solidFill>
                  <a:schemeClr val="tx1"/>
                </a:solidFill>
                <a:cs typeface="B Nazanin" pitchFamily="2" charset="-78"/>
              </a:rPr>
              <a:t>Xgboost</a:t>
            </a:r>
            <a:r>
              <a:rPr lang="en-US" dirty="0">
                <a:solidFill>
                  <a:schemeClr val="tx1"/>
                </a:solidFill>
                <a:cs typeface="B Nazanin" pitchFamily="2" charset="-78"/>
              </a:rPr>
              <a:t> </a:t>
            </a:r>
            <a:r>
              <a:rPr lang="fa-IR" dirty="0">
                <a:solidFill>
                  <a:schemeClr val="tx1"/>
                </a:solidFill>
                <a:cs typeface="B Nazanin" pitchFamily="2" charset="-78"/>
              </a:rPr>
              <a:t> در تمامی معیارهای ارزیابی از بیس لاین بهتر بوده</a:t>
            </a:r>
          </a:p>
        </p:txBody>
      </p:sp>
      <p:sp>
        <p:nvSpPr>
          <p:cNvPr id="4" name="Slide Number Placeholder 3">
            <a:extLst>
              <a:ext uri="{FF2B5EF4-FFF2-40B4-BE49-F238E27FC236}">
                <a16:creationId xmlns:a16="http://schemas.microsoft.com/office/drawing/2014/main" id="{1145D786-90D4-7F17-B376-4550A4209C57}"/>
              </a:ext>
            </a:extLst>
          </p:cNvPr>
          <p:cNvSpPr>
            <a:spLocks noGrp="1"/>
          </p:cNvSpPr>
          <p:nvPr>
            <p:ph type="sldNum" sz="quarter" idx="12"/>
          </p:nvPr>
        </p:nvSpPr>
        <p:spPr/>
        <p:txBody>
          <a:bodyPr/>
          <a:lstStyle/>
          <a:p>
            <a:fld id="{B6F15528-21DE-4FAA-801E-634DDDAF4B2B}" type="slidenum">
              <a:rPr lang="en-US" smtClean="0"/>
              <a:pPr/>
              <a:t>34</a:t>
            </a:fld>
            <a:endParaRPr lang="en-US"/>
          </a:p>
        </p:txBody>
      </p:sp>
      <p:pic>
        <p:nvPicPr>
          <p:cNvPr id="6" name="Picture 5">
            <a:extLst>
              <a:ext uri="{FF2B5EF4-FFF2-40B4-BE49-F238E27FC236}">
                <a16:creationId xmlns:a16="http://schemas.microsoft.com/office/drawing/2014/main" id="{98DBADAD-AAFC-5344-66E3-64EF22AF3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828800"/>
            <a:ext cx="4927107" cy="1834718"/>
          </a:xfrm>
          <a:prstGeom prst="rect">
            <a:avLst/>
          </a:prstGeom>
        </p:spPr>
      </p:pic>
    </p:spTree>
    <p:extLst>
      <p:ext uri="{BB962C8B-B14F-4D97-AF65-F5344CB8AC3E}">
        <p14:creationId xmlns:p14="http://schemas.microsoft.com/office/powerpoint/2010/main" val="3962121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D689F-35A9-4B41-C96A-965897D7C58D}"/>
              </a:ext>
            </a:extLst>
          </p:cNvPr>
          <p:cNvSpPr>
            <a:spLocks noGrp="1"/>
          </p:cNvSpPr>
          <p:nvPr>
            <p:ph type="title"/>
          </p:nvPr>
        </p:nvSpPr>
        <p:spPr>
          <a:xfrm>
            <a:off x="471485" y="228600"/>
            <a:ext cx="6347713" cy="457200"/>
          </a:xfrm>
        </p:spPr>
        <p:txBody>
          <a:bodyPr/>
          <a:lstStyle/>
          <a:p>
            <a:pPr algn="ctr"/>
            <a:r>
              <a:rPr lang="fa-IR" sz="2400" dirty="0">
                <a:cs typeface="B Nazanin" pitchFamily="2" charset="-78"/>
              </a:rPr>
              <a:t>تنظیم بهینه مدل و هایپر پارامترها</a:t>
            </a:r>
          </a:p>
        </p:txBody>
      </p:sp>
      <p:sp>
        <p:nvSpPr>
          <p:cNvPr id="3" name="Content Placeholder 2">
            <a:extLst>
              <a:ext uri="{FF2B5EF4-FFF2-40B4-BE49-F238E27FC236}">
                <a16:creationId xmlns:a16="http://schemas.microsoft.com/office/drawing/2014/main" id="{8157916A-4D80-7394-2179-F10C2C288DED}"/>
              </a:ext>
            </a:extLst>
          </p:cNvPr>
          <p:cNvSpPr>
            <a:spLocks noGrp="1"/>
          </p:cNvSpPr>
          <p:nvPr>
            <p:ph idx="1"/>
          </p:nvPr>
        </p:nvSpPr>
        <p:spPr>
          <a:xfrm>
            <a:off x="609599" y="990600"/>
            <a:ext cx="6347714" cy="5334000"/>
          </a:xfrm>
        </p:spPr>
        <p:txBody>
          <a:bodyPr>
            <a:normAutofit/>
          </a:bodyPr>
          <a:lstStyle/>
          <a:p>
            <a:pPr marL="114300" indent="0" algn="r">
              <a:buNone/>
            </a:pPr>
            <a:r>
              <a:rPr lang="en-US" sz="2000" dirty="0">
                <a:cs typeface="B Zar" panose="00000400000000000000" pitchFamily="2" charset="-78"/>
              </a:rPr>
              <a:t> :</a:t>
            </a:r>
            <a:r>
              <a:rPr lang="en-US" sz="2000" dirty="0" err="1">
                <a:cs typeface="B Zar" panose="00000400000000000000" pitchFamily="2" charset="-78"/>
              </a:rPr>
              <a:t>knn</a:t>
            </a:r>
            <a:endParaRPr lang="en-US" sz="2000" dirty="0">
              <a:cs typeface="B Zar" panose="00000400000000000000" pitchFamily="2" charset="-78"/>
            </a:endParaRPr>
          </a:p>
          <a:p>
            <a:pPr marL="114300" indent="0" algn="r">
              <a:buNone/>
            </a:pPr>
            <a:endParaRPr lang="en-US" sz="2000" dirty="0">
              <a:cs typeface="B Zar" panose="00000400000000000000" pitchFamily="2" charset="-78"/>
            </a:endParaRPr>
          </a:p>
          <a:p>
            <a:pPr marL="114300" indent="0" algn="r">
              <a:buNone/>
            </a:pPr>
            <a:endParaRPr lang="en-US" sz="2000" dirty="0">
              <a:cs typeface="B Zar" panose="00000400000000000000" pitchFamily="2" charset="-78"/>
            </a:endParaRPr>
          </a:p>
          <a:p>
            <a:pPr marL="114300" indent="0" algn="r">
              <a:buNone/>
            </a:pPr>
            <a:r>
              <a:rPr lang="en-US" sz="2000" dirty="0">
                <a:cs typeface="B Zar" panose="00000400000000000000" pitchFamily="2" charset="-78"/>
              </a:rPr>
              <a:t>:</a:t>
            </a:r>
            <a:r>
              <a:rPr lang="en-US" sz="2000" dirty="0" err="1">
                <a:cs typeface="B Zar" panose="00000400000000000000" pitchFamily="2" charset="-78"/>
              </a:rPr>
              <a:t>mlp</a:t>
            </a:r>
            <a:endParaRPr lang="en-US" sz="2000" dirty="0">
              <a:cs typeface="B Zar" panose="00000400000000000000" pitchFamily="2" charset="-78"/>
            </a:endParaRPr>
          </a:p>
          <a:p>
            <a:pPr marL="114300" indent="0" algn="r">
              <a:buNone/>
            </a:pPr>
            <a:endParaRPr lang="en-US" sz="2000" dirty="0">
              <a:cs typeface="B Zar" panose="00000400000000000000" pitchFamily="2" charset="-78"/>
            </a:endParaRPr>
          </a:p>
          <a:p>
            <a:pPr marL="114300" indent="0" algn="r">
              <a:buNone/>
            </a:pPr>
            <a:endParaRPr lang="en-US" sz="2000" dirty="0">
              <a:cs typeface="B Zar" panose="00000400000000000000" pitchFamily="2" charset="-78"/>
            </a:endParaRPr>
          </a:p>
          <a:p>
            <a:pPr marL="114300" indent="0" algn="r">
              <a:buNone/>
            </a:pPr>
            <a:r>
              <a:rPr lang="en-US" sz="2000" dirty="0">
                <a:cs typeface="B Zar" panose="00000400000000000000" pitchFamily="2" charset="-78"/>
              </a:rPr>
              <a:t>  :</a:t>
            </a:r>
            <a:r>
              <a:rPr lang="en-US" sz="2000" dirty="0" err="1">
                <a:cs typeface="B Zar" panose="00000400000000000000" pitchFamily="2" charset="-78"/>
              </a:rPr>
              <a:t>naivebayes</a:t>
            </a:r>
            <a:endParaRPr lang="en-US" sz="2000" dirty="0">
              <a:cs typeface="B Zar" panose="00000400000000000000" pitchFamily="2" charset="-78"/>
            </a:endParaRPr>
          </a:p>
          <a:p>
            <a:pPr marL="114300" indent="0" algn="r">
              <a:buNone/>
            </a:pPr>
            <a:endParaRPr lang="fa-IR" sz="2000" dirty="0">
              <a:cs typeface="B Zar" panose="00000400000000000000" pitchFamily="2" charset="-78"/>
            </a:endParaRPr>
          </a:p>
          <a:p>
            <a:pPr marL="114300" indent="0" algn="r">
              <a:buNone/>
            </a:pPr>
            <a:endParaRPr lang="fa-IR" sz="2000" dirty="0">
              <a:cs typeface="B Zar" panose="00000400000000000000" pitchFamily="2" charset="-78"/>
            </a:endParaRPr>
          </a:p>
          <a:p>
            <a:pPr marL="114300" indent="0">
              <a:buNone/>
            </a:pPr>
            <a:r>
              <a:rPr lang="en-US" sz="2000" dirty="0">
                <a:cs typeface="B Zar" panose="00000400000000000000" pitchFamily="2" charset="-78"/>
              </a:rPr>
              <a:t>:</a:t>
            </a:r>
            <a:r>
              <a:rPr lang="en-US" sz="2000" dirty="0" err="1">
                <a:cs typeface="B Zar" panose="00000400000000000000" pitchFamily="2" charset="-78"/>
              </a:rPr>
              <a:t>xgboost</a:t>
            </a:r>
            <a:endParaRPr lang="fa-IR" sz="2000" dirty="0">
              <a:cs typeface="B Zar" panose="00000400000000000000" pitchFamily="2" charset="-78"/>
            </a:endParaRPr>
          </a:p>
        </p:txBody>
      </p:sp>
      <p:sp>
        <p:nvSpPr>
          <p:cNvPr id="4" name="Slide Number Placeholder 3">
            <a:extLst>
              <a:ext uri="{FF2B5EF4-FFF2-40B4-BE49-F238E27FC236}">
                <a16:creationId xmlns:a16="http://schemas.microsoft.com/office/drawing/2014/main" id="{71684456-B139-D023-601C-E9354CD2B19B}"/>
              </a:ext>
            </a:extLst>
          </p:cNvPr>
          <p:cNvSpPr>
            <a:spLocks noGrp="1"/>
          </p:cNvSpPr>
          <p:nvPr>
            <p:ph type="sldNum" sz="quarter" idx="12"/>
          </p:nvPr>
        </p:nvSpPr>
        <p:spPr/>
        <p:txBody>
          <a:bodyPr/>
          <a:lstStyle/>
          <a:p>
            <a:fld id="{B6F15528-21DE-4FAA-801E-634DDDAF4B2B}" type="slidenum">
              <a:rPr lang="en-US" smtClean="0"/>
              <a:pPr/>
              <a:t>35</a:t>
            </a:fld>
            <a:endParaRPr lang="en-US"/>
          </a:p>
        </p:txBody>
      </p:sp>
      <p:pic>
        <p:nvPicPr>
          <p:cNvPr id="6" name="Picture 5">
            <a:extLst>
              <a:ext uri="{FF2B5EF4-FFF2-40B4-BE49-F238E27FC236}">
                <a16:creationId xmlns:a16="http://schemas.microsoft.com/office/drawing/2014/main" id="{183689D3-52FE-61D6-BB06-5D16AB164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8492" y="2286000"/>
            <a:ext cx="3467100" cy="1047750"/>
          </a:xfrm>
          <a:prstGeom prst="rect">
            <a:avLst/>
          </a:prstGeom>
        </p:spPr>
      </p:pic>
      <p:pic>
        <p:nvPicPr>
          <p:cNvPr id="8" name="Picture 7">
            <a:extLst>
              <a:ext uri="{FF2B5EF4-FFF2-40B4-BE49-F238E27FC236}">
                <a16:creationId xmlns:a16="http://schemas.microsoft.com/office/drawing/2014/main" id="{5D37375A-42A6-C245-FF31-DB524356E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8492" y="1076326"/>
            <a:ext cx="2933700" cy="933450"/>
          </a:xfrm>
          <a:prstGeom prst="rect">
            <a:avLst/>
          </a:prstGeom>
        </p:spPr>
      </p:pic>
      <p:pic>
        <p:nvPicPr>
          <p:cNvPr id="7" name="Picture 6">
            <a:extLst>
              <a:ext uri="{FF2B5EF4-FFF2-40B4-BE49-F238E27FC236}">
                <a16:creationId xmlns:a16="http://schemas.microsoft.com/office/drawing/2014/main" id="{1437D7F1-ABFC-A157-A85D-B116437A8A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3126" y="3581400"/>
            <a:ext cx="2581275" cy="885825"/>
          </a:xfrm>
          <a:prstGeom prst="rect">
            <a:avLst/>
          </a:prstGeom>
        </p:spPr>
      </p:pic>
      <p:pic>
        <p:nvPicPr>
          <p:cNvPr id="9" name="Picture 8">
            <a:extLst>
              <a:ext uri="{FF2B5EF4-FFF2-40B4-BE49-F238E27FC236}">
                <a16:creationId xmlns:a16="http://schemas.microsoft.com/office/drawing/2014/main" id="{71E6D6F9-E1C1-C26D-B1EC-8BA8ADA385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8492" y="4876800"/>
            <a:ext cx="3057525" cy="923925"/>
          </a:xfrm>
          <a:prstGeom prst="rect">
            <a:avLst/>
          </a:prstGeom>
        </p:spPr>
      </p:pic>
    </p:spTree>
    <p:extLst>
      <p:ext uri="{BB962C8B-B14F-4D97-AF65-F5344CB8AC3E}">
        <p14:creationId xmlns:p14="http://schemas.microsoft.com/office/powerpoint/2010/main" val="38807495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D2912-0DF6-A01B-AF86-12DEA44A771A}"/>
              </a:ext>
            </a:extLst>
          </p:cNvPr>
          <p:cNvSpPr>
            <a:spLocks noGrp="1"/>
          </p:cNvSpPr>
          <p:nvPr>
            <p:ph type="title"/>
          </p:nvPr>
        </p:nvSpPr>
        <p:spPr>
          <a:xfrm>
            <a:off x="609599" y="152400"/>
            <a:ext cx="6347713" cy="685800"/>
          </a:xfrm>
        </p:spPr>
        <p:txBody>
          <a:bodyPr>
            <a:normAutofit/>
          </a:bodyPr>
          <a:lstStyle/>
          <a:p>
            <a:pPr algn="ctr"/>
            <a:r>
              <a:rPr lang="fa-IR" sz="2400" dirty="0">
                <a:cs typeface="B Nazanin" pitchFamily="2" charset="-78"/>
              </a:rPr>
              <a:t>تنظیم بهینه مدل و هایپر پارامترها</a:t>
            </a:r>
          </a:p>
        </p:txBody>
      </p:sp>
      <p:sp>
        <p:nvSpPr>
          <p:cNvPr id="3" name="Content Placeholder 2">
            <a:extLst>
              <a:ext uri="{FF2B5EF4-FFF2-40B4-BE49-F238E27FC236}">
                <a16:creationId xmlns:a16="http://schemas.microsoft.com/office/drawing/2014/main" id="{599951E3-6932-C611-989A-FE67690A8CF6}"/>
              </a:ext>
            </a:extLst>
          </p:cNvPr>
          <p:cNvSpPr>
            <a:spLocks noGrp="1"/>
          </p:cNvSpPr>
          <p:nvPr>
            <p:ph idx="1"/>
          </p:nvPr>
        </p:nvSpPr>
        <p:spPr>
          <a:xfrm>
            <a:off x="609597" y="1330656"/>
            <a:ext cx="6347714" cy="4806288"/>
          </a:xfrm>
        </p:spPr>
        <p:txBody>
          <a:bodyPr>
            <a:normAutofit/>
          </a:bodyPr>
          <a:lstStyle/>
          <a:p>
            <a:pPr marL="114300" indent="0" algn="r">
              <a:buNone/>
            </a:pPr>
            <a:r>
              <a:rPr lang="fa-IR" dirty="0">
                <a:cs typeface="B Nazanin" pitchFamily="2" charset="-78"/>
              </a:rPr>
              <a:t>نتایج مدل بعد از تنظیم هایپر پارامترها</a:t>
            </a:r>
          </a:p>
          <a:p>
            <a:pPr marL="114300" indent="0" algn="r">
              <a:buNone/>
            </a:pPr>
            <a:endParaRPr lang="fa-IR" dirty="0">
              <a:cs typeface="B Nazanin" pitchFamily="2" charset="-78"/>
            </a:endParaRPr>
          </a:p>
          <a:p>
            <a:pPr marL="114300" indent="0" algn="r">
              <a:buNone/>
            </a:pPr>
            <a:r>
              <a:rPr lang="en-US" dirty="0">
                <a:cs typeface="B Nazanin" pitchFamily="2" charset="-78"/>
              </a:rPr>
              <a:t>   :</a:t>
            </a:r>
            <a:r>
              <a:rPr lang="en-US" dirty="0" err="1">
                <a:cs typeface="B Nazanin" pitchFamily="2" charset="-78"/>
              </a:rPr>
              <a:t>knn</a:t>
            </a:r>
            <a:endParaRPr lang="en-US" dirty="0">
              <a:cs typeface="B Nazanin" pitchFamily="2" charset="-78"/>
            </a:endParaRPr>
          </a:p>
          <a:p>
            <a:pPr marL="114300" indent="0" algn="r">
              <a:buNone/>
            </a:pPr>
            <a:endParaRPr lang="en-US" dirty="0">
              <a:cs typeface="B Nazanin" pitchFamily="2" charset="-78"/>
            </a:endParaRPr>
          </a:p>
          <a:p>
            <a:pPr marL="114300" indent="0" algn="r">
              <a:buNone/>
            </a:pPr>
            <a:endParaRPr lang="en-US" dirty="0">
              <a:cs typeface="B Nazanin" pitchFamily="2" charset="-78"/>
            </a:endParaRPr>
          </a:p>
          <a:p>
            <a:pPr marL="114300" indent="0" algn="r">
              <a:buNone/>
            </a:pPr>
            <a:endParaRPr lang="fa-IR" dirty="0">
              <a:cs typeface="B Nazanin" pitchFamily="2" charset="-78"/>
            </a:endParaRPr>
          </a:p>
          <a:p>
            <a:pPr marL="114300" indent="0" algn="r">
              <a:buNone/>
            </a:pPr>
            <a:r>
              <a:rPr lang="en-US" dirty="0">
                <a:cs typeface="B Nazanin" pitchFamily="2" charset="-78"/>
              </a:rPr>
              <a:t>  :</a:t>
            </a:r>
            <a:r>
              <a:rPr lang="en-US" dirty="0" err="1">
                <a:cs typeface="B Nazanin" pitchFamily="2" charset="-78"/>
              </a:rPr>
              <a:t>mlp</a:t>
            </a:r>
            <a:endParaRPr lang="en-US" dirty="0">
              <a:cs typeface="B Nazanin" pitchFamily="2" charset="-78"/>
            </a:endParaRPr>
          </a:p>
          <a:p>
            <a:pPr marL="114300" indent="0" algn="r">
              <a:buNone/>
            </a:pPr>
            <a:endParaRPr lang="en-US" dirty="0">
              <a:cs typeface="B Nazanin" pitchFamily="2" charset="-78"/>
            </a:endParaRPr>
          </a:p>
          <a:p>
            <a:pPr marL="114300" indent="0" algn="r">
              <a:buNone/>
            </a:pPr>
            <a:endParaRPr lang="en-US" dirty="0">
              <a:cs typeface="B Nazanin" pitchFamily="2" charset="-78"/>
            </a:endParaRPr>
          </a:p>
          <a:p>
            <a:pPr marL="114300" indent="0" algn="r">
              <a:buNone/>
            </a:pPr>
            <a:r>
              <a:rPr lang="en-US" dirty="0">
                <a:cs typeface="B Nazanin" pitchFamily="2" charset="-78"/>
              </a:rPr>
              <a:t>  </a:t>
            </a:r>
          </a:p>
          <a:p>
            <a:pPr marL="114300" indent="0" algn="r">
              <a:buNone/>
            </a:pPr>
            <a:r>
              <a:rPr lang="en-US" dirty="0">
                <a:cs typeface="B Nazanin" pitchFamily="2" charset="-78"/>
              </a:rPr>
              <a:t>:</a:t>
            </a:r>
            <a:r>
              <a:rPr lang="en-US" dirty="0" err="1">
                <a:cs typeface="B Nazanin" pitchFamily="2" charset="-78"/>
              </a:rPr>
              <a:t>naivebayes</a:t>
            </a:r>
            <a:endParaRPr lang="en-US" dirty="0">
              <a:cs typeface="B Nazanin" pitchFamily="2" charset="-78"/>
            </a:endParaRPr>
          </a:p>
          <a:p>
            <a:pPr marL="114300" indent="0" algn="r">
              <a:buNone/>
            </a:pPr>
            <a:endParaRPr lang="en-US" dirty="0">
              <a:cs typeface="B Nazanin" pitchFamily="2" charset="-78"/>
            </a:endParaRPr>
          </a:p>
          <a:p>
            <a:pPr marL="114300" indent="0" algn="r">
              <a:buNone/>
            </a:pPr>
            <a:endParaRPr lang="en-US" dirty="0">
              <a:cs typeface="B Nazanin" pitchFamily="2" charset="-78"/>
            </a:endParaRPr>
          </a:p>
        </p:txBody>
      </p:sp>
      <p:sp>
        <p:nvSpPr>
          <p:cNvPr id="4" name="Slide Number Placeholder 3">
            <a:extLst>
              <a:ext uri="{FF2B5EF4-FFF2-40B4-BE49-F238E27FC236}">
                <a16:creationId xmlns:a16="http://schemas.microsoft.com/office/drawing/2014/main" id="{877A00EC-7ADC-502D-EE1F-2DFC0711445A}"/>
              </a:ext>
            </a:extLst>
          </p:cNvPr>
          <p:cNvSpPr>
            <a:spLocks noGrp="1"/>
          </p:cNvSpPr>
          <p:nvPr>
            <p:ph type="sldNum" sz="quarter" idx="12"/>
          </p:nvPr>
        </p:nvSpPr>
        <p:spPr/>
        <p:txBody>
          <a:bodyPr/>
          <a:lstStyle/>
          <a:p>
            <a:fld id="{B6F15528-21DE-4FAA-801E-634DDDAF4B2B}" type="slidenum">
              <a:rPr lang="en-US" smtClean="0"/>
              <a:pPr/>
              <a:t>36</a:t>
            </a:fld>
            <a:endParaRPr lang="en-US"/>
          </a:p>
        </p:txBody>
      </p:sp>
      <p:pic>
        <p:nvPicPr>
          <p:cNvPr id="6" name="Picture 5">
            <a:extLst>
              <a:ext uri="{FF2B5EF4-FFF2-40B4-BE49-F238E27FC236}">
                <a16:creationId xmlns:a16="http://schemas.microsoft.com/office/drawing/2014/main" id="{01B304A6-DC5A-6C80-067E-7448AC8E5A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2254" y="2250440"/>
            <a:ext cx="3962401" cy="1143000"/>
          </a:xfrm>
          <a:prstGeom prst="rect">
            <a:avLst/>
          </a:prstGeom>
        </p:spPr>
      </p:pic>
      <p:pic>
        <p:nvPicPr>
          <p:cNvPr id="8" name="Picture 7">
            <a:extLst>
              <a:ext uri="{FF2B5EF4-FFF2-40B4-BE49-F238E27FC236}">
                <a16:creationId xmlns:a16="http://schemas.microsoft.com/office/drawing/2014/main" id="{018BD59D-3CCD-1CDF-107D-24A4C68C2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3733800"/>
            <a:ext cx="4038601" cy="1219200"/>
          </a:xfrm>
          <a:prstGeom prst="rect">
            <a:avLst/>
          </a:prstGeom>
        </p:spPr>
      </p:pic>
      <p:pic>
        <p:nvPicPr>
          <p:cNvPr id="5" name="Picture 4">
            <a:extLst>
              <a:ext uri="{FF2B5EF4-FFF2-40B4-BE49-F238E27FC236}">
                <a16:creationId xmlns:a16="http://schemas.microsoft.com/office/drawing/2014/main" id="{0213381B-78F7-33D4-7F63-AB59A9AFE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6849" y="5253992"/>
            <a:ext cx="3943352" cy="1322676"/>
          </a:xfrm>
          <a:prstGeom prst="rect">
            <a:avLst/>
          </a:prstGeom>
        </p:spPr>
      </p:pic>
    </p:spTree>
    <p:extLst>
      <p:ext uri="{BB962C8B-B14F-4D97-AF65-F5344CB8AC3E}">
        <p14:creationId xmlns:p14="http://schemas.microsoft.com/office/powerpoint/2010/main" val="403440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762000"/>
          </a:xfrm>
        </p:spPr>
        <p:txBody>
          <a:bodyPr>
            <a:normAutofit fontScale="90000"/>
          </a:bodyPr>
          <a:lstStyle/>
          <a:p>
            <a:pPr algn="ctr" rtl="1"/>
            <a:r>
              <a:rPr lang="fa-IR" sz="2400" dirty="0">
                <a:cs typeface="B Nazanin" pitchFamily="2" charset="-78"/>
              </a:rPr>
              <a:t> معرفی مجموعه معیارهای ارزیابی و محاسبه آن‌ها و تفسیر نتایج</a:t>
            </a:r>
            <a:br>
              <a:rPr lang="fa-IR" sz="2400" dirty="0">
                <a:cs typeface="B Nazanin" pitchFamily="2" charset="-78"/>
              </a:rPr>
            </a:br>
            <a:endParaRPr lang="en-US" sz="2400" dirty="0">
              <a:cs typeface="B Nazanin" pitchFamily="2" charset="-78"/>
            </a:endParaRPr>
          </a:p>
        </p:txBody>
      </p:sp>
      <p:sp>
        <p:nvSpPr>
          <p:cNvPr id="3" name="Content Placeholder 2"/>
          <p:cNvSpPr>
            <a:spLocks noGrp="1"/>
          </p:cNvSpPr>
          <p:nvPr>
            <p:ph idx="1"/>
          </p:nvPr>
        </p:nvSpPr>
        <p:spPr>
          <a:xfrm>
            <a:off x="609600" y="1905000"/>
            <a:ext cx="6347714" cy="3880773"/>
          </a:xfrm>
        </p:spPr>
        <p:txBody>
          <a:bodyPr>
            <a:normAutofit/>
          </a:bodyPr>
          <a:lstStyle/>
          <a:p>
            <a:pPr algn="r" rtl="1">
              <a:buSzPct val="120000"/>
            </a:pPr>
            <a:r>
              <a:rPr lang="fa-IR" dirty="0">
                <a:cs typeface="B Nazanin" pitchFamily="2" charset="-78"/>
              </a:rPr>
              <a:t>انتخاب مدل باتوجه به معیارهای:</a:t>
            </a:r>
            <a:endParaRPr lang="en-US" dirty="0">
              <a:cs typeface="B Nazanin" pitchFamily="2" charset="-78"/>
            </a:endParaRPr>
          </a:p>
          <a:p>
            <a:pPr algn="r" rtl="1">
              <a:buSzPct val="80000"/>
            </a:pPr>
            <a:r>
              <a:rPr lang="en-US" dirty="0">
                <a:cs typeface="B Nazanin" pitchFamily="2" charset="-78"/>
              </a:rPr>
              <a:t>Recall</a:t>
            </a:r>
            <a:endParaRPr lang="fa-IR" dirty="0">
              <a:cs typeface="B Nazanin" pitchFamily="2" charset="-78"/>
            </a:endParaRPr>
          </a:p>
          <a:p>
            <a:pPr algn="r" rtl="1">
              <a:buSzPct val="80000"/>
            </a:pPr>
            <a:r>
              <a:rPr lang="en-US" dirty="0">
                <a:cs typeface="B Nazanin" pitchFamily="2" charset="-78"/>
              </a:rPr>
              <a:t>Precision</a:t>
            </a:r>
            <a:endParaRPr lang="fa-IR" dirty="0">
              <a:cs typeface="B Nazanin" pitchFamily="2" charset="-78"/>
            </a:endParaRPr>
          </a:p>
          <a:p>
            <a:pPr algn="r" rtl="1">
              <a:buSzPct val="80000"/>
            </a:pPr>
            <a:r>
              <a:rPr lang="en-US" dirty="0">
                <a:cs typeface="B Nazanin" pitchFamily="2" charset="-78"/>
              </a:rPr>
              <a:t>Accuracy</a:t>
            </a:r>
          </a:p>
          <a:p>
            <a:pPr algn="r" rtl="1">
              <a:buSzPct val="80000"/>
            </a:pPr>
            <a:r>
              <a:rPr lang="en-US" dirty="0">
                <a:cs typeface="B Nazanin" pitchFamily="2" charset="-78"/>
              </a:rPr>
              <a:t>F-score</a:t>
            </a:r>
          </a:p>
          <a:p>
            <a:pPr>
              <a:buFont typeface="+mj-lt"/>
              <a:buAutoNum type="arabicPeriod"/>
            </a:pPr>
            <a:r>
              <a:rPr lang="en-US" dirty="0">
                <a:cs typeface="B Nazanin" pitchFamily="2" charset="-78"/>
              </a:rPr>
              <a:t>Precision = TP / (TP+FP)</a:t>
            </a:r>
          </a:p>
          <a:p>
            <a:pPr>
              <a:buFont typeface="+mj-lt"/>
              <a:buAutoNum type="arabicPeriod"/>
            </a:pPr>
            <a:r>
              <a:rPr lang="en-US" dirty="0">
                <a:cs typeface="B Nazanin" pitchFamily="2" charset="-78"/>
              </a:rPr>
              <a:t>Recall = TP / (TP+FN)</a:t>
            </a:r>
          </a:p>
          <a:p>
            <a:pPr>
              <a:buFont typeface="+mj-lt"/>
              <a:buAutoNum type="arabicPeriod"/>
            </a:pPr>
            <a:r>
              <a:rPr lang="en-US" dirty="0">
                <a:cs typeface="B Nazanin" pitchFamily="2" charset="-78"/>
              </a:rPr>
              <a:t>F1 Score = 2 * (Precision * Recall) / (Precision + Recall)</a:t>
            </a:r>
          </a:p>
          <a:p>
            <a:pPr marL="114300" indent="0" algn="r">
              <a:buNone/>
            </a:pPr>
            <a:endParaRPr lang="en-US" dirty="0">
              <a:cs typeface="B Nazanin" pitchFamily="2" charset="-78"/>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3406919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2C275-219D-9709-B765-D6F357019ACA}"/>
              </a:ext>
            </a:extLst>
          </p:cNvPr>
          <p:cNvSpPr>
            <a:spLocks noGrp="1"/>
          </p:cNvSpPr>
          <p:nvPr>
            <p:ph type="title"/>
          </p:nvPr>
        </p:nvSpPr>
        <p:spPr>
          <a:xfrm>
            <a:off x="609600" y="152400"/>
            <a:ext cx="6347713" cy="609600"/>
          </a:xfrm>
        </p:spPr>
        <p:txBody>
          <a:bodyPr>
            <a:normAutofit/>
          </a:bodyPr>
          <a:lstStyle/>
          <a:p>
            <a:pPr algn="ctr"/>
            <a:r>
              <a:rPr lang="fa-IR" sz="2400" dirty="0">
                <a:effectLst/>
                <a:cs typeface="B Nazanin" pitchFamily="2" charset="-78"/>
              </a:rPr>
              <a:t>مشخص کردن بهترین مدل همراه با پارامترهای تعیین شده</a:t>
            </a:r>
            <a:endParaRPr lang="fa-IR" sz="2400" dirty="0">
              <a:cs typeface="B Nazanin" pitchFamily="2" charset="-78"/>
            </a:endParaRPr>
          </a:p>
        </p:txBody>
      </p:sp>
      <p:sp>
        <p:nvSpPr>
          <p:cNvPr id="3" name="Content Placeholder 2">
            <a:extLst>
              <a:ext uri="{FF2B5EF4-FFF2-40B4-BE49-F238E27FC236}">
                <a16:creationId xmlns:a16="http://schemas.microsoft.com/office/drawing/2014/main" id="{4B0AF289-0214-8794-06D4-117CC69E25D7}"/>
              </a:ext>
            </a:extLst>
          </p:cNvPr>
          <p:cNvSpPr>
            <a:spLocks noGrp="1"/>
          </p:cNvSpPr>
          <p:nvPr>
            <p:ph idx="1"/>
          </p:nvPr>
        </p:nvSpPr>
        <p:spPr>
          <a:xfrm>
            <a:off x="609600" y="1143000"/>
            <a:ext cx="6347714" cy="5410200"/>
          </a:xfrm>
        </p:spPr>
        <p:txBody>
          <a:bodyPr>
            <a:noAutofit/>
          </a:bodyPr>
          <a:lstStyle/>
          <a:p>
            <a:pPr marL="114300" indent="0" algn="r">
              <a:buNone/>
            </a:pPr>
            <a:r>
              <a:rPr lang="en-US" sz="1400" dirty="0">
                <a:cs typeface="B Nazanin" panose="00000400000000000000" pitchFamily="2" charset="-78"/>
              </a:rPr>
              <a:t> </a:t>
            </a:r>
            <a:r>
              <a:rPr lang="en-US" sz="1600" dirty="0">
                <a:cs typeface="B Nazanin" panose="00000400000000000000" pitchFamily="2" charset="-78"/>
              </a:rPr>
              <a:t>:</a:t>
            </a:r>
            <a:r>
              <a:rPr lang="en-US" sz="1600" dirty="0" err="1">
                <a:cs typeface="B Nazanin" panose="00000400000000000000" pitchFamily="2" charset="-78"/>
              </a:rPr>
              <a:t>Knn</a:t>
            </a:r>
            <a:endParaRPr lang="en-US" sz="1600" dirty="0">
              <a:cs typeface="B Nazanin" panose="00000400000000000000" pitchFamily="2" charset="-78"/>
            </a:endParaRPr>
          </a:p>
          <a:p>
            <a:pPr marL="114300" indent="0" algn="r">
              <a:buNone/>
            </a:pPr>
            <a:r>
              <a:rPr lang="fa-IR" sz="1400" dirty="0">
                <a:cs typeface="B Nazanin" panose="00000400000000000000" pitchFamily="2" charset="-78"/>
              </a:rPr>
              <a:t>بهبود دقت نسبت به بیس لاین</a:t>
            </a:r>
          </a:p>
          <a:p>
            <a:pPr marL="114300" indent="0" algn="r">
              <a:buNone/>
            </a:pPr>
            <a:r>
              <a:rPr lang="fa-IR" sz="1400" dirty="0">
                <a:cs typeface="B Nazanin" panose="00000400000000000000" pitchFamily="2" charset="-78"/>
              </a:rPr>
              <a:t>بهبود </a:t>
            </a:r>
            <a:r>
              <a:rPr lang="en-US" sz="1400" dirty="0">
                <a:cs typeface="B Nazanin" panose="00000400000000000000" pitchFamily="2" charset="-78"/>
              </a:rPr>
              <a:t>precision ,f1_score</a:t>
            </a:r>
          </a:p>
          <a:p>
            <a:pPr marL="114300" indent="0" algn="r">
              <a:buNone/>
            </a:pPr>
            <a:r>
              <a:rPr lang="fa-IR" sz="1400" dirty="0">
                <a:cs typeface="B Nazanin" panose="00000400000000000000" pitchFamily="2" charset="-78"/>
              </a:rPr>
              <a:t>بهبود </a:t>
            </a:r>
            <a:r>
              <a:rPr lang="en-US" sz="1400" dirty="0">
                <a:cs typeface="B Nazanin" panose="00000400000000000000" pitchFamily="2" charset="-78"/>
              </a:rPr>
              <a:t>recall </a:t>
            </a:r>
            <a:r>
              <a:rPr lang="fa-IR" sz="1400" dirty="0">
                <a:cs typeface="B Nazanin" panose="00000400000000000000" pitchFamily="2" charset="-78"/>
              </a:rPr>
              <a:t>روی کلاس یک</a:t>
            </a:r>
            <a:endParaRPr lang="en-US" sz="1400" dirty="0">
              <a:cs typeface="B Nazanin" panose="00000400000000000000" pitchFamily="2" charset="-78"/>
            </a:endParaRPr>
          </a:p>
          <a:p>
            <a:pPr marL="114300" indent="0" algn="r">
              <a:buNone/>
            </a:pPr>
            <a:r>
              <a:rPr lang="en-US" sz="1600" dirty="0">
                <a:cs typeface="B Nazanin" panose="00000400000000000000" pitchFamily="2" charset="-78"/>
              </a:rPr>
              <a:t>:</a:t>
            </a:r>
            <a:r>
              <a:rPr lang="en-US" sz="1600" dirty="0" err="1">
                <a:cs typeface="B Nazanin" panose="00000400000000000000" pitchFamily="2" charset="-78"/>
              </a:rPr>
              <a:t>mlp</a:t>
            </a:r>
            <a:endParaRPr lang="en-US" sz="1600" dirty="0">
              <a:cs typeface="B Nazanin" panose="00000400000000000000" pitchFamily="2" charset="-78"/>
            </a:endParaRPr>
          </a:p>
          <a:p>
            <a:pPr marL="114300" indent="0" algn="r">
              <a:buNone/>
            </a:pPr>
            <a:r>
              <a:rPr lang="fa-IR" sz="1400" dirty="0">
                <a:cs typeface="B Nazanin" panose="00000400000000000000" pitchFamily="2" charset="-78"/>
              </a:rPr>
              <a:t>بهبود دقت نسبت به بیس لاین</a:t>
            </a:r>
          </a:p>
          <a:p>
            <a:pPr marL="114300" indent="0" algn="r">
              <a:buNone/>
            </a:pPr>
            <a:r>
              <a:rPr lang="fa-IR" sz="1400" dirty="0">
                <a:cs typeface="B Nazanin" panose="00000400000000000000" pitchFamily="2" charset="-78"/>
              </a:rPr>
              <a:t>بهبود </a:t>
            </a:r>
            <a:r>
              <a:rPr lang="en-US" sz="1400" dirty="0">
                <a:cs typeface="B Nazanin" panose="00000400000000000000" pitchFamily="2" charset="-78"/>
              </a:rPr>
              <a:t>precision ,f1_score</a:t>
            </a:r>
          </a:p>
          <a:p>
            <a:pPr marL="114300" indent="0" algn="r">
              <a:buNone/>
            </a:pPr>
            <a:r>
              <a:rPr lang="fa-IR" sz="1400" dirty="0">
                <a:cs typeface="B Nazanin" panose="00000400000000000000" pitchFamily="2" charset="-78"/>
              </a:rPr>
              <a:t>بهبود </a:t>
            </a:r>
            <a:r>
              <a:rPr lang="en-US" sz="1400" dirty="0">
                <a:cs typeface="B Nazanin" panose="00000400000000000000" pitchFamily="2" charset="-78"/>
              </a:rPr>
              <a:t>recall </a:t>
            </a:r>
            <a:r>
              <a:rPr lang="fa-IR" sz="1400" dirty="0">
                <a:cs typeface="B Nazanin" panose="00000400000000000000" pitchFamily="2" charset="-78"/>
              </a:rPr>
              <a:t>روی کلاس یک</a:t>
            </a:r>
            <a:endParaRPr lang="en-US" sz="1400" dirty="0">
              <a:cs typeface="B Nazanin" panose="00000400000000000000" pitchFamily="2" charset="-78"/>
            </a:endParaRPr>
          </a:p>
          <a:p>
            <a:pPr marL="114300" indent="0" algn="r">
              <a:buNone/>
            </a:pPr>
            <a:r>
              <a:rPr lang="en-US" sz="1600" dirty="0">
                <a:cs typeface="B Nazanin" panose="00000400000000000000" pitchFamily="2" charset="-78"/>
              </a:rPr>
              <a:t>:</a:t>
            </a:r>
            <a:r>
              <a:rPr lang="en-US" sz="1600" dirty="0" err="1">
                <a:cs typeface="B Nazanin" panose="00000400000000000000" pitchFamily="2" charset="-78"/>
              </a:rPr>
              <a:t>Xgboost</a:t>
            </a:r>
            <a:endParaRPr lang="en-US" sz="1600" dirty="0">
              <a:cs typeface="B Nazanin" panose="00000400000000000000" pitchFamily="2" charset="-78"/>
            </a:endParaRPr>
          </a:p>
          <a:p>
            <a:pPr marL="114300" indent="0" algn="r">
              <a:buNone/>
            </a:pPr>
            <a:r>
              <a:rPr lang="fa-IR" sz="1400" dirty="0">
                <a:cs typeface="B Nazanin" panose="00000400000000000000" pitchFamily="2" charset="-78"/>
              </a:rPr>
              <a:t>بهبود دقت نسبت به بیس لاین</a:t>
            </a:r>
            <a:r>
              <a:rPr lang="en-US" sz="1400" dirty="0">
                <a:cs typeface="B Nazanin" panose="00000400000000000000" pitchFamily="2" charset="-78"/>
              </a:rPr>
              <a:t> </a:t>
            </a:r>
          </a:p>
          <a:p>
            <a:pPr marL="114300" indent="0" algn="r">
              <a:buNone/>
            </a:pPr>
            <a:r>
              <a:rPr lang="fa-IR" sz="1400" dirty="0">
                <a:cs typeface="B Nazanin" panose="00000400000000000000" pitchFamily="2" charset="-78"/>
              </a:rPr>
              <a:t>بهبود </a:t>
            </a:r>
            <a:r>
              <a:rPr lang="en-US" sz="1400" dirty="0">
                <a:cs typeface="B Nazanin" panose="00000400000000000000" pitchFamily="2" charset="-78"/>
              </a:rPr>
              <a:t>precision , recall , f1_score</a:t>
            </a:r>
            <a:endParaRPr lang="fa-IR" sz="1400" dirty="0">
              <a:cs typeface="B Nazanin" panose="00000400000000000000" pitchFamily="2" charset="-78"/>
            </a:endParaRPr>
          </a:p>
          <a:p>
            <a:pPr marL="114300" indent="0" algn="r">
              <a:buNone/>
            </a:pPr>
            <a:endParaRPr lang="en-US" sz="1400" dirty="0">
              <a:cs typeface="B Nazanin" panose="00000400000000000000" pitchFamily="2" charset="-78"/>
            </a:endParaRPr>
          </a:p>
          <a:p>
            <a:pPr marL="114300" indent="0" algn="r">
              <a:buNone/>
            </a:pPr>
            <a:r>
              <a:rPr lang="fa-IR" sz="1600" b="1" dirty="0">
                <a:solidFill>
                  <a:srgbClr val="00B050"/>
                </a:solidFill>
                <a:cs typeface="B Nazanin" panose="00000400000000000000" pitchFamily="2" charset="-78"/>
              </a:rPr>
              <a:t>بهترین مدل با توجه به معیارها: </a:t>
            </a:r>
          </a:p>
          <a:p>
            <a:pPr marL="114300" indent="0" algn="r">
              <a:buNone/>
            </a:pPr>
            <a:r>
              <a:rPr lang="en-US" sz="1400" dirty="0" err="1">
                <a:cs typeface="B Nazanin" panose="00000400000000000000" pitchFamily="2" charset="-78"/>
              </a:rPr>
              <a:t>xgboost</a:t>
            </a:r>
            <a:endParaRPr lang="en-US" sz="1400" dirty="0">
              <a:cs typeface="B Nazanin" panose="00000400000000000000" pitchFamily="2" charset="-78"/>
            </a:endParaRPr>
          </a:p>
          <a:p>
            <a:pPr marL="114300" indent="0" algn="r">
              <a:buNone/>
            </a:pPr>
            <a:endParaRPr lang="fa-IR" sz="1400" dirty="0">
              <a:cs typeface="B Nazanin" panose="00000400000000000000" pitchFamily="2" charset="-78"/>
            </a:endParaRPr>
          </a:p>
        </p:txBody>
      </p:sp>
      <p:sp>
        <p:nvSpPr>
          <p:cNvPr id="4" name="Slide Number Placeholder 3">
            <a:extLst>
              <a:ext uri="{FF2B5EF4-FFF2-40B4-BE49-F238E27FC236}">
                <a16:creationId xmlns:a16="http://schemas.microsoft.com/office/drawing/2014/main" id="{6A43B262-A70D-4815-493A-E0031FC44FC9}"/>
              </a:ext>
            </a:extLst>
          </p:cNvPr>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2445561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04A81-B5F7-7632-0B6D-662B629156D7}"/>
              </a:ext>
            </a:extLst>
          </p:cNvPr>
          <p:cNvSpPr>
            <a:spLocks noGrp="1"/>
          </p:cNvSpPr>
          <p:nvPr>
            <p:ph type="title"/>
          </p:nvPr>
        </p:nvSpPr>
        <p:spPr>
          <a:xfrm>
            <a:off x="609599" y="381000"/>
            <a:ext cx="6347713" cy="762000"/>
          </a:xfrm>
        </p:spPr>
        <p:txBody>
          <a:bodyPr>
            <a:normAutofit/>
          </a:bodyPr>
          <a:lstStyle/>
          <a:p>
            <a:pPr algn="ctr"/>
            <a:r>
              <a:rPr lang="fa-IR" sz="2400" dirty="0">
                <a:cs typeface="B Nazanin" panose="00000400000000000000" pitchFamily="2" charset="-78"/>
              </a:rPr>
              <a:t>اعمال مدل انتخابی روی داده‌ی نهایی تست</a:t>
            </a:r>
          </a:p>
        </p:txBody>
      </p:sp>
      <p:sp>
        <p:nvSpPr>
          <p:cNvPr id="3" name="Content Placeholder 2">
            <a:extLst>
              <a:ext uri="{FF2B5EF4-FFF2-40B4-BE49-F238E27FC236}">
                <a16:creationId xmlns:a16="http://schemas.microsoft.com/office/drawing/2014/main" id="{2F98D402-932C-F7F6-3B72-946F6CC11A3B}"/>
              </a:ext>
            </a:extLst>
          </p:cNvPr>
          <p:cNvSpPr>
            <a:spLocks noGrp="1"/>
          </p:cNvSpPr>
          <p:nvPr>
            <p:ph idx="1"/>
          </p:nvPr>
        </p:nvSpPr>
        <p:spPr>
          <a:xfrm>
            <a:off x="609599" y="1219200"/>
            <a:ext cx="6347714" cy="4822163"/>
          </a:xfrm>
        </p:spPr>
        <p:txBody>
          <a:bodyPr/>
          <a:lstStyle/>
          <a:p>
            <a:endParaRPr lang="fa-IR" dirty="0">
              <a:cs typeface="B Nazanin" pitchFamily="2" charset="-78"/>
            </a:endParaRPr>
          </a:p>
          <a:p>
            <a:r>
              <a:rPr lang="fa-IR" dirty="0">
                <a:cs typeface="B Nazanin" pitchFamily="2" charset="-78"/>
              </a:rPr>
              <a:t>توزیع  93% به 7% کلاس‌ها در تست</a:t>
            </a:r>
          </a:p>
          <a:p>
            <a:r>
              <a:rPr lang="fa-IR" dirty="0">
                <a:cs typeface="B Nazanin" pitchFamily="2" charset="-78"/>
              </a:rPr>
              <a:t>خروجی 93.41% بیس لاین</a:t>
            </a:r>
          </a:p>
          <a:p>
            <a:r>
              <a:rPr lang="fa-IR" dirty="0">
                <a:cs typeface="B Nazanin" pitchFamily="2" charset="-78"/>
              </a:rPr>
              <a:t>اعمال مدل </a:t>
            </a:r>
            <a:r>
              <a:rPr lang="en-US" dirty="0" err="1">
                <a:cs typeface="B Nazanin" pitchFamily="2" charset="-78"/>
              </a:rPr>
              <a:t>xgboost</a:t>
            </a:r>
            <a:r>
              <a:rPr lang="en-US" dirty="0">
                <a:cs typeface="B Nazanin" pitchFamily="2" charset="-78"/>
              </a:rPr>
              <a:t> </a:t>
            </a:r>
            <a:r>
              <a:rPr lang="fa-IR" dirty="0">
                <a:cs typeface="B Nazanin" pitchFamily="2" charset="-78"/>
              </a:rPr>
              <a:t> روی داده‌های تست نهایی</a:t>
            </a:r>
          </a:p>
          <a:p>
            <a:r>
              <a:rPr lang="fa-IR" dirty="0">
                <a:cs typeface="B Nazanin" pitchFamily="2" charset="-78"/>
              </a:rPr>
              <a:t>دریافت دقت حدودا 93.49%(</a:t>
            </a:r>
            <a:r>
              <a:rPr lang="fa-IR">
                <a:cs typeface="B Nazanin" pitchFamily="2" charset="-78"/>
              </a:rPr>
              <a:t>تقریبا 8 صدم بهتر از بیس </a:t>
            </a:r>
            <a:r>
              <a:rPr lang="fa-IR" dirty="0">
                <a:cs typeface="B Nazanin" pitchFamily="2" charset="-78"/>
              </a:rPr>
              <a:t>لاین)</a:t>
            </a:r>
          </a:p>
        </p:txBody>
      </p:sp>
      <p:sp>
        <p:nvSpPr>
          <p:cNvPr id="4" name="Slide Number Placeholder 3">
            <a:extLst>
              <a:ext uri="{FF2B5EF4-FFF2-40B4-BE49-F238E27FC236}">
                <a16:creationId xmlns:a16="http://schemas.microsoft.com/office/drawing/2014/main" id="{077C3066-836C-2FAE-8402-D807991072C7}"/>
              </a:ext>
            </a:extLst>
          </p:cNvPr>
          <p:cNvSpPr>
            <a:spLocks noGrp="1"/>
          </p:cNvSpPr>
          <p:nvPr>
            <p:ph type="sldNum" sz="quarter" idx="12"/>
          </p:nvPr>
        </p:nvSpPr>
        <p:spPr/>
        <p:txBody>
          <a:bodyPr/>
          <a:lstStyle/>
          <a:p>
            <a:fld id="{B6F15528-21DE-4FAA-801E-634DDDAF4B2B}" type="slidenum">
              <a:rPr lang="en-US" smtClean="0"/>
              <a:pPr/>
              <a:t>39</a:t>
            </a:fld>
            <a:endParaRPr lang="en-US"/>
          </a:p>
        </p:txBody>
      </p:sp>
      <p:pic>
        <p:nvPicPr>
          <p:cNvPr id="6" name="Picture 5">
            <a:extLst>
              <a:ext uri="{FF2B5EF4-FFF2-40B4-BE49-F238E27FC236}">
                <a16:creationId xmlns:a16="http://schemas.microsoft.com/office/drawing/2014/main" id="{D291ED25-E23A-8D5F-402E-EA62B20677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3581400"/>
            <a:ext cx="5867400" cy="2057400"/>
          </a:xfrm>
          <a:prstGeom prst="rect">
            <a:avLst/>
          </a:prstGeom>
        </p:spPr>
      </p:pic>
    </p:spTree>
    <p:extLst>
      <p:ext uri="{BB962C8B-B14F-4D97-AF65-F5344CB8AC3E}">
        <p14:creationId xmlns:p14="http://schemas.microsoft.com/office/powerpoint/2010/main" val="2728619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934A7-9664-20B1-FB61-4667CF1AB333}"/>
              </a:ext>
            </a:extLst>
          </p:cNvPr>
          <p:cNvSpPr>
            <a:spLocks noGrp="1"/>
          </p:cNvSpPr>
          <p:nvPr>
            <p:ph type="title"/>
          </p:nvPr>
        </p:nvSpPr>
        <p:spPr>
          <a:xfrm>
            <a:off x="457200" y="457200"/>
            <a:ext cx="6347713" cy="685800"/>
          </a:xfrm>
        </p:spPr>
        <p:txBody>
          <a:bodyPr>
            <a:normAutofit/>
          </a:bodyPr>
          <a:lstStyle/>
          <a:p>
            <a:pPr algn="ctr"/>
            <a:r>
              <a:rPr lang="fa-IR" sz="2800" dirty="0">
                <a:cs typeface="B Nazanin" panose="00000400000000000000" pitchFamily="2" charset="-78"/>
              </a:rPr>
              <a:t>اکتشافات داده‌ای</a:t>
            </a:r>
          </a:p>
        </p:txBody>
      </p:sp>
      <p:sp>
        <p:nvSpPr>
          <p:cNvPr id="3" name="Content Placeholder 2">
            <a:extLst>
              <a:ext uri="{FF2B5EF4-FFF2-40B4-BE49-F238E27FC236}">
                <a16:creationId xmlns:a16="http://schemas.microsoft.com/office/drawing/2014/main" id="{49453B11-43FE-4C45-1BDD-8F28E7C90978}"/>
              </a:ext>
            </a:extLst>
          </p:cNvPr>
          <p:cNvSpPr>
            <a:spLocks noGrp="1"/>
          </p:cNvSpPr>
          <p:nvPr>
            <p:ph idx="1"/>
          </p:nvPr>
        </p:nvSpPr>
        <p:spPr/>
        <p:txBody>
          <a:bodyPr/>
          <a:lstStyle/>
          <a:p>
            <a:pPr marL="0" indent="0" algn="r" rtl="1">
              <a:buClr>
                <a:schemeClr val="tx1"/>
              </a:buClr>
              <a:buSzPct val="120000"/>
              <a:buNone/>
            </a:pPr>
            <a:r>
              <a:rPr lang="fa-IR" dirty="0">
                <a:cs typeface="B Zar" pitchFamily="2" charset="-78"/>
              </a:rPr>
              <a:t> </a:t>
            </a:r>
            <a:r>
              <a:rPr lang="fa-IR" dirty="0">
                <a:cs typeface="B Nazanin" pitchFamily="2" charset="-78"/>
              </a:rPr>
              <a:t>مجموعه‌ی دادگان شامل:</a:t>
            </a:r>
          </a:p>
          <a:p>
            <a:pPr marL="457200" indent="-457200" algn="r" rtl="1">
              <a:buClr>
                <a:schemeClr val="tx1"/>
              </a:buClr>
              <a:buSzPct val="120000"/>
            </a:pPr>
            <a:r>
              <a:rPr lang="fa-IR" sz="1600" dirty="0">
                <a:cs typeface="B Nazanin" panose="00000400000000000000" pitchFamily="2" charset="-78"/>
              </a:rPr>
              <a:t>مشخصات 87112 نفر متقاضی وام برای داده‌های آموزشی جمع‌آوری شده است</a:t>
            </a:r>
          </a:p>
          <a:p>
            <a:pPr marL="457200" indent="-457200" algn="r" rtl="1">
              <a:buClr>
                <a:schemeClr val="tx1"/>
              </a:buClr>
              <a:buSzPct val="120000"/>
            </a:pPr>
            <a:r>
              <a:rPr lang="fa-IR" sz="1600" dirty="0">
                <a:cs typeface="B Nazanin" panose="00000400000000000000" pitchFamily="2" charset="-78"/>
              </a:rPr>
              <a:t>تقاضا 72112 نفر رد و تقاضا 15000 نفر پذیرفته شده‌است</a:t>
            </a:r>
          </a:p>
          <a:p>
            <a:pPr marL="457200" indent="-457200">
              <a:buClr>
                <a:schemeClr val="tx1"/>
              </a:buClr>
              <a:buSzPct val="120000"/>
            </a:pPr>
            <a:r>
              <a:rPr lang="fa-IR" sz="1600" dirty="0">
                <a:cs typeface="B Nazanin" panose="00000400000000000000" pitchFamily="2" charset="-78"/>
              </a:rPr>
              <a:t>مشخصات 19276 نفر متقاضی وام برای داده‌های تست جدا شده است</a:t>
            </a:r>
          </a:p>
          <a:p>
            <a:pPr marL="457200" indent="-457200">
              <a:buClr>
                <a:schemeClr val="tx1"/>
              </a:buClr>
              <a:buSzPct val="120000"/>
            </a:pPr>
            <a:r>
              <a:rPr lang="fa-IR" sz="1600" dirty="0">
                <a:cs typeface="B Nazanin" panose="00000400000000000000" pitchFamily="2" charset="-78"/>
              </a:rPr>
              <a:t>تقاضا 18023 نفر رد و تقاضا 1253 نفر پذیرفته شده‌است</a:t>
            </a:r>
          </a:p>
          <a:p>
            <a:pPr marL="457200" indent="-457200">
              <a:buClr>
                <a:schemeClr val="tx1"/>
              </a:buClr>
              <a:buSzPct val="120000"/>
            </a:pPr>
            <a:r>
              <a:rPr lang="fa-IR" sz="1600" dirty="0">
                <a:cs typeface="B Nazanin" panose="00000400000000000000" pitchFamily="2" charset="-78"/>
              </a:rPr>
              <a:t>34 ویژگی پیش بینی کننده و 1 ویژگی هدف باینری داریم</a:t>
            </a:r>
          </a:p>
          <a:p>
            <a:pPr marL="457200" indent="-457200">
              <a:buClr>
                <a:schemeClr val="tx1"/>
              </a:buClr>
              <a:buSzPct val="120000"/>
            </a:pPr>
            <a:r>
              <a:rPr lang="fa-IR" sz="1600" dirty="0">
                <a:cs typeface="B Nazanin" panose="00000400000000000000" pitchFamily="2" charset="-78"/>
              </a:rPr>
              <a:t>داده‌ی </a:t>
            </a:r>
            <a:r>
              <a:rPr lang="en-US" sz="1600" dirty="0">
                <a:cs typeface="B Nazanin" panose="00000400000000000000" pitchFamily="2" charset="-78"/>
              </a:rPr>
              <a:t>null</a:t>
            </a:r>
            <a:r>
              <a:rPr lang="fa-IR" sz="1600" dirty="0">
                <a:cs typeface="B Nazanin" panose="00000400000000000000" pitchFamily="2" charset="-78"/>
              </a:rPr>
              <a:t> یا گمشده نداریم</a:t>
            </a:r>
          </a:p>
          <a:p>
            <a:pPr marL="457200" indent="-457200">
              <a:buClr>
                <a:schemeClr val="tx1"/>
              </a:buClr>
              <a:buSzPct val="120000"/>
            </a:pPr>
            <a:r>
              <a:rPr lang="fa-IR" sz="1600" dirty="0">
                <a:cs typeface="B Nazanin" panose="00000400000000000000" pitchFamily="2" charset="-78"/>
              </a:rPr>
              <a:t>حذف ویژگی‌های آیدی و برنامه پرداخت به دلیل مقادیر یکتا و تکراری برای هر رکورد</a:t>
            </a:r>
          </a:p>
          <a:p>
            <a:pPr marL="457200" indent="-457200">
              <a:buClr>
                <a:schemeClr val="tx1"/>
              </a:buClr>
              <a:buSzPct val="120000"/>
            </a:pPr>
            <a:endParaRPr lang="fa-IR" dirty="0">
              <a:cs typeface="B Zar" pitchFamily="2" charset="-78"/>
            </a:endParaRPr>
          </a:p>
          <a:p>
            <a:pPr marL="457200" indent="-457200" algn="r" rtl="1">
              <a:buClr>
                <a:schemeClr val="tx1"/>
              </a:buClr>
              <a:buSzPct val="120000"/>
            </a:pPr>
            <a:endParaRPr lang="fa-IR" dirty="0"/>
          </a:p>
        </p:txBody>
      </p:sp>
      <p:sp>
        <p:nvSpPr>
          <p:cNvPr id="4" name="Slide Number Placeholder 3">
            <a:extLst>
              <a:ext uri="{FF2B5EF4-FFF2-40B4-BE49-F238E27FC236}">
                <a16:creationId xmlns:a16="http://schemas.microsoft.com/office/drawing/2014/main" id="{63A5B762-33C8-1368-EBE6-53C9C70C13DF}"/>
              </a:ext>
            </a:extLst>
          </p:cNvPr>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3703210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A7DD1-3FE9-8DCE-D14E-E855887662FD}"/>
              </a:ext>
            </a:extLst>
          </p:cNvPr>
          <p:cNvSpPr>
            <a:spLocks noGrp="1"/>
          </p:cNvSpPr>
          <p:nvPr>
            <p:ph type="title"/>
          </p:nvPr>
        </p:nvSpPr>
        <p:spPr>
          <a:xfrm>
            <a:off x="609599" y="609600"/>
            <a:ext cx="6347713" cy="685800"/>
          </a:xfrm>
        </p:spPr>
        <p:txBody>
          <a:bodyPr/>
          <a:lstStyle/>
          <a:p>
            <a:pPr algn="ctr"/>
            <a:r>
              <a:rPr lang="fa-IR" sz="2400" dirty="0">
                <a:effectLst/>
                <a:cs typeface="B Nazanin" pitchFamily="2" charset="-78"/>
              </a:rPr>
              <a:t>گزارش آزمایشات برگشت به فاز های قبلی برای بهبود ارزیابی</a:t>
            </a:r>
            <a:endParaRPr lang="fa-IR" sz="2400" dirty="0">
              <a:cs typeface="B Nazanin" pitchFamily="2" charset="-78"/>
            </a:endParaRPr>
          </a:p>
        </p:txBody>
      </p:sp>
      <p:sp>
        <p:nvSpPr>
          <p:cNvPr id="3" name="Content Placeholder 2">
            <a:extLst>
              <a:ext uri="{FF2B5EF4-FFF2-40B4-BE49-F238E27FC236}">
                <a16:creationId xmlns:a16="http://schemas.microsoft.com/office/drawing/2014/main" id="{9FBF72E8-9756-F670-EC4D-5C2A4CB44AB9}"/>
              </a:ext>
            </a:extLst>
          </p:cNvPr>
          <p:cNvSpPr>
            <a:spLocks noGrp="1"/>
          </p:cNvSpPr>
          <p:nvPr>
            <p:ph idx="1"/>
          </p:nvPr>
        </p:nvSpPr>
        <p:spPr/>
        <p:txBody>
          <a:bodyPr>
            <a:normAutofit/>
          </a:bodyPr>
          <a:lstStyle/>
          <a:p>
            <a:pPr marL="114300" indent="0" algn="r">
              <a:buNone/>
            </a:pPr>
            <a:r>
              <a:rPr lang="fa-IR" sz="1400" dirty="0">
                <a:cs typeface="B Nazanin" pitchFamily="2" charset="-78"/>
              </a:rPr>
              <a:t>روش اول: با توجه به اینکه خیلی دقت بالاتری نسبت به بیس لاین بدست نمی آوریم به فازهای اولیه برگشته و روش های مختلف تشخیص و حذف داده های پرت(سه روش) را اعمال کرده و در هر مرحله سبد بندی مجدد متغیرهای دسته ای و همچنین میتوال اینفورمیشن میان متغیرهای عدد و تارگت با هر بار سبد بندی (سه ، 4، 5 تایی) بررسی میکنیم و در صورت بهبود میوتوال اینفورمیشن این سبد بندی ها را روی دیتاست خود اعمال کرده در غیر اینصورت تغییری در دیتاست اعمال نمیکنیم. همچنین در هر مرحله امکان ایجاد فیچرهای جدید را بررسی کرده و در صورت ممکن اضافه میکنیم. در نهایت با هر کدام این روش ها نتایج بهبودی نداشته و خیلی بالاتر از بیس لاین نخواهد شد.</a:t>
            </a:r>
          </a:p>
          <a:p>
            <a:pPr marL="114300" indent="0" algn="r">
              <a:buNone/>
            </a:pPr>
            <a:endParaRPr lang="fa-IR" sz="1400" dirty="0">
              <a:cs typeface="B Nazanin" pitchFamily="2" charset="-78"/>
            </a:endParaRPr>
          </a:p>
          <a:p>
            <a:pPr marL="114300" indent="0" algn="r">
              <a:buNone/>
            </a:pPr>
            <a:r>
              <a:rPr lang="fa-IR" sz="1400" dirty="0">
                <a:cs typeface="B Nazanin" pitchFamily="2" charset="-78"/>
              </a:rPr>
              <a:t>روش دوم: به جای آپ سمپل کردن ابتدایی داده های ترین در جهت بالانس توزیع داده ها در هر کلاس از متد نیر میس استفاده کرده و مجدد مدل را ترین میکنیم اما باز هم بهبودی در دقت نهایی حاصل نمیشود.</a:t>
            </a:r>
          </a:p>
          <a:p>
            <a:pPr marL="114300" indent="0" algn="r">
              <a:buNone/>
            </a:pPr>
            <a:endParaRPr lang="fa-IR" sz="1400" dirty="0">
              <a:cs typeface="B Nazanin" pitchFamily="2" charset="-78"/>
            </a:endParaRPr>
          </a:p>
          <a:p>
            <a:pPr marL="114300" indent="0" algn="r">
              <a:buNone/>
            </a:pPr>
            <a:r>
              <a:rPr lang="fa-IR" sz="1400" dirty="0">
                <a:cs typeface="B Nazanin" pitchFamily="2" charset="-78"/>
              </a:rPr>
              <a:t>روش سوم: به جای اینکه ابتدا داده ها را آپ سمپل کنیم(با توجه به اینکه جنریت کردن داده تا حدودی میتواند داده را دستکاری کند) از الگوریتم هایی که نسبت به بالانس نبودن کلاس ها حساسیت کمتری دارند مثل کا ان ان استفاده میکنیم. اما باز هم نتیجه بهتری حاصل نمیشود.</a:t>
            </a:r>
          </a:p>
        </p:txBody>
      </p:sp>
      <p:sp>
        <p:nvSpPr>
          <p:cNvPr id="4" name="Slide Number Placeholder 3">
            <a:extLst>
              <a:ext uri="{FF2B5EF4-FFF2-40B4-BE49-F238E27FC236}">
                <a16:creationId xmlns:a16="http://schemas.microsoft.com/office/drawing/2014/main" id="{38904F25-C7F8-2ACD-F047-785D49DD798E}"/>
              </a:ext>
            </a:extLst>
          </p:cNvPr>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767351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A76A7-A7E1-9550-C92B-871EEEEAE3D7}"/>
              </a:ext>
            </a:extLst>
          </p:cNvPr>
          <p:cNvSpPr>
            <a:spLocks noGrp="1"/>
          </p:cNvSpPr>
          <p:nvPr>
            <p:ph type="title"/>
          </p:nvPr>
        </p:nvSpPr>
        <p:spPr>
          <a:xfrm>
            <a:off x="609599" y="609600"/>
            <a:ext cx="6347713" cy="914400"/>
          </a:xfrm>
        </p:spPr>
        <p:txBody>
          <a:bodyPr>
            <a:noAutofit/>
          </a:bodyPr>
          <a:lstStyle/>
          <a:p>
            <a:pPr algn="ctr"/>
            <a:r>
              <a:rPr lang="fa-IR" sz="2400" dirty="0">
                <a:effectLst/>
                <a:cs typeface="B Nazanin" pitchFamily="2" charset="-78"/>
              </a:rPr>
              <a:t>تحلیل نقاط قوت و ضعف کار انجام شده و پیشنهادات برای بهبود آینده</a:t>
            </a:r>
            <a:br>
              <a:rPr lang="fa-IR" sz="2400" dirty="0">
                <a:cs typeface="B Nazanin" pitchFamily="2" charset="-78"/>
              </a:rPr>
            </a:br>
            <a:endParaRPr lang="fa-IR" sz="2400" dirty="0">
              <a:cs typeface="B Nazanin" pitchFamily="2" charset="-78"/>
            </a:endParaRPr>
          </a:p>
        </p:txBody>
      </p:sp>
      <p:sp>
        <p:nvSpPr>
          <p:cNvPr id="3" name="Content Placeholder 2">
            <a:extLst>
              <a:ext uri="{FF2B5EF4-FFF2-40B4-BE49-F238E27FC236}">
                <a16:creationId xmlns:a16="http://schemas.microsoft.com/office/drawing/2014/main" id="{C1E69E6C-CF6F-C129-094F-90AC17BF5ED3}"/>
              </a:ext>
            </a:extLst>
          </p:cNvPr>
          <p:cNvSpPr>
            <a:spLocks noGrp="1"/>
          </p:cNvSpPr>
          <p:nvPr>
            <p:ph idx="1"/>
          </p:nvPr>
        </p:nvSpPr>
        <p:spPr>
          <a:xfrm>
            <a:off x="609599" y="1930400"/>
            <a:ext cx="6347714" cy="4110963"/>
          </a:xfrm>
        </p:spPr>
        <p:txBody>
          <a:bodyPr/>
          <a:lstStyle/>
          <a:p>
            <a:pPr marL="114300" indent="0" algn="r">
              <a:buNone/>
            </a:pPr>
            <a:r>
              <a:rPr lang="fa-IR" dirty="0">
                <a:solidFill>
                  <a:srgbClr val="00B050"/>
                </a:solidFill>
                <a:cs typeface="B Nazanin" pitchFamily="2" charset="-78"/>
              </a:rPr>
              <a:t>نقاط ضعف:</a:t>
            </a:r>
          </a:p>
          <a:p>
            <a:pPr marL="114300" indent="0" algn="r">
              <a:buNone/>
            </a:pPr>
            <a:r>
              <a:rPr lang="fa-IR" sz="1600" dirty="0">
                <a:cs typeface="B Nazanin" pitchFamily="2" charset="-78"/>
              </a:rPr>
              <a:t>این دیتاست دارای داده‌های فیک و رندوم بوده و هیچکدام از ویژگی‌ها کورولیشنی با مقادیر هدف نداشتند. از طرف دیگر توزیع دادها در کلاس های مختلف متناسب نبوده که این عوامل منجر به این شد که نتوان هوشمند سازی در داده‌ها را به نحو احسنت انجام داد. در داده‌های واقعی قطعا الگو برای ساخت مدل وجود دارد اما وجود الگو در داده‌های رندوم احتمال خیلی کمی دارد.</a:t>
            </a:r>
          </a:p>
          <a:p>
            <a:pPr marL="114300" indent="0" algn="r">
              <a:buNone/>
            </a:pPr>
            <a:endParaRPr lang="fa-IR" dirty="0">
              <a:cs typeface="B Nazanin" pitchFamily="2" charset="-78"/>
            </a:endParaRPr>
          </a:p>
          <a:p>
            <a:pPr marL="114300" indent="0" algn="r">
              <a:buNone/>
            </a:pPr>
            <a:r>
              <a:rPr lang="fa-IR" dirty="0">
                <a:solidFill>
                  <a:srgbClr val="00B050"/>
                </a:solidFill>
                <a:cs typeface="B Nazanin" pitchFamily="2" charset="-78"/>
              </a:rPr>
              <a:t>نقاط قوت:</a:t>
            </a:r>
          </a:p>
          <a:p>
            <a:pPr marL="114300" indent="0" algn="r">
              <a:buNone/>
            </a:pPr>
            <a:r>
              <a:rPr lang="fa-IR" sz="1600" dirty="0">
                <a:cs typeface="B Nazanin" pitchFamily="2" charset="-78"/>
              </a:rPr>
              <a:t>تعداد زیاد رکوردهای دیتاست که میتواند منجر به جلوگیری از اورفیت شدن داده‌ها شود و به راحتی میتوان مجوعه کراس ولیدیشن را جدا کرد و محدودیت کمبود داده نداریم</a:t>
            </a:r>
          </a:p>
          <a:p>
            <a:pPr marL="114300" indent="0" algn="r">
              <a:buNone/>
            </a:pPr>
            <a:endParaRPr lang="fa-IR" dirty="0">
              <a:cs typeface="B Nazanin" pitchFamily="2" charset="-78"/>
            </a:endParaRPr>
          </a:p>
        </p:txBody>
      </p:sp>
      <p:sp>
        <p:nvSpPr>
          <p:cNvPr id="4" name="Slide Number Placeholder 3">
            <a:extLst>
              <a:ext uri="{FF2B5EF4-FFF2-40B4-BE49-F238E27FC236}">
                <a16:creationId xmlns:a16="http://schemas.microsoft.com/office/drawing/2014/main" id="{9CC518BC-A743-0AD5-8960-48484FD56CAC}"/>
              </a:ext>
            </a:extLst>
          </p:cNvPr>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2873241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6347713" cy="1066800"/>
          </a:xfrm>
        </p:spPr>
        <p:txBody>
          <a:bodyPr>
            <a:normAutofit/>
          </a:bodyPr>
          <a:lstStyle/>
          <a:p>
            <a:pPr algn="ctr" rtl="1"/>
            <a:br>
              <a:rPr lang="en-US" sz="2400" dirty="0">
                <a:solidFill>
                  <a:schemeClr val="tx1"/>
                </a:solidFill>
                <a:cs typeface="B Nazanin" pitchFamily="2" charset="-78"/>
              </a:rPr>
            </a:br>
            <a:r>
              <a:rPr lang="fa-IR" sz="2400" dirty="0">
                <a:solidFill>
                  <a:schemeClr val="tx1"/>
                </a:solidFill>
                <a:cs typeface="B Nazanin" pitchFamily="2" charset="-78"/>
              </a:rPr>
              <a:t>معرفی کارهای مرتبط</a:t>
            </a:r>
            <a:endParaRPr lang="en-US" sz="2400" dirty="0">
              <a:solidFill>
                <a:schemeClr val="tx1"/>
              </a:solidFill>
              <a:cs typeface="B Nazanin" pitchFamily="2" charset="-78"/>
            </a:endParaRPr>
          </a:p>
        </p:txBody>
      </p:sp>
      <p:sp>
        <p:nvSpPr>
          <p:cNvPr id="3" name="Content Placeholder 2"/>
          <p:cNvSpPr>
            <a:spLocks noGrp="1"/>
          </p:cNvSpPr>
          <p:nvPr>
            <p:ph idx="1"/>
          </p:nvPr>
        </p:nvSpPr>
        <p:spPr>
          <a:solidFill>
            <a:schemeClr val="bg1"/>
          </a:solidFill>
          <a:ln>
            <a:solidFill>
              <a:schemeClr val="bg1"/>
            </a:solidFill>
          </a:ln>
        </p:spPr>
        <p:txBody>
          <a:bodyPr>
            <a:noAutofit/>
          </a:bodyPr>
          <a:lstStyle/>
          <a:p>
            <a:pPr>
              <a:buClrTx/>
            </a:pPr>
            <a:r>
              <a:rPr lang="en-US" dirty="0">
                <a:solidFill>
                  <a:srgbClr val="00B050"/>
                </a:solidFill>
                <a:hlinkClick r:id="rId2"/>
              </a:rPr>
              <a:t>https://rpubs.com/saramo</a:t>
            </a:r>
            <a:r>
              <a:rPr lang="en-US" dirty="0">
                <a:solidFill>
                  <a:srgbClr val="00B050"/>
                </a:solidFill>
                <a:cs typeface="B Nazanin" pitchFamily="2" charset="-78"/>
                <a:hlinkClick r:id="rId2"/>
              </a:rPr>
              <a:t>nica/loan-</a:t>
            </a:r>
            <a:r>
              <a:rPr lang="en-US" dirty="0">
                <a:solidFill>
                  <a:srgbClr val="00B050"/>
                </a:solidFill>
                <a:hlinkClick r:id="rId2"/>
              </a:rPr>
              <a:t>prediction</a:t>
            </a:r>
            <a:endParaRPr lang="fa-IR" dirty="0">
              <a:solidFill>
                <a:srgbClr val="00B050"/>
              </a:solidFill>
            </a:endParaRPr>
          </a:p>
          <a:p>
            <a:pPr marL="114300" indent="0">
              <a:buClrTx/>
              <a:buNone/>
            </a:pPr>
            <a:endParaRPr lang="fa-IR" dirty="0">
              <a:solidFill>
                <a:srgbClr val="00B050"/>
              </a:solidFill>
            </a:endParaRPr>
          </a:p>
          <a:p>
            <a:pPr>
              <a:buClrTx/>
            </a:pPr>
            <a:r>
              <a:rPr lang="en-US" dirty="0">
                <a:solidFill>
                  <a:srgbClr val="00B050"/>
                </a:solidFill>
                <a:hlinkClick r:id="rId3"/>
              </a:rPr>
              <a:t>https://ieeexplore.ieee.org/document/8389442</a:t>
            </a:r>
            <a:endParaRPr lang="fa-IR" dirty="0">
              <a:solidFill>
                <a:srgbClr val="00B050"/>
              </a:solidFill>
            </a:endParaRPr>
          </a:p>
          <a:p>
            <a:pPr marL="114300" indent="0">
              <a:buClrTx/>
              <a:buNone/>
            </a:pPr>
            <a:endParaRPr lang="fa-IR" dirty="0">
              <a:solidFill>
                <a:srgbClr val="00B050"/>
              </a:solidFill>
            </a:endParaRPr>
          </a:p>
          <a:p>
            <a:pPr>
              <a:buClrTx/>
            </a:pPr>
            <a:r>
              <a:rPr lang="en-US" dirty="0">
                <a:solidFill>
                  <a:srgbClr val="00B050"/>
                </a:solidFill>
                <a:hlinkClick r:id="rId4"/>
              </a:rPr>
              <a:t>https://www.researchgate.net/publication/325917915_Prediction_of_loan_status_in_commercial_bank_using_machine_learning_classifier</a:t>
            </a:r>
            <a:endParaRPr lang="fa-IR" dirty="0">
              <a:solidFill>
                <a:srgbClr val="00B050"/>
              </a:solidFill>
            </a:endParaRPr>
          </a:p>
          <a:p>
            <a:pPr>
              <a:buClrTx/>
            </a:pPr>
            <a:endParaRPr lang="fa-IR" dirty="0">
              <a:solidFill>
                <a:srgbClr val="00B050"/>
              </a:solidFill>
            </a:endParaRPr>
          </a:p>
          <a:p>
            <a:pPr>
              <a:buClrTx/>
            </a:pPr>
            <a:endParaRPr lang="en-US" dirty="0">
              <a:solidFill>
                <a:srgbClr val="00B050"/>
              </a:solidFill>
            </a:endParaRPr>
          </a:p>
          <a:p>
            <a:pPr marL="114300" indent="0">
              <a:buNone/>
            </a:pPr>
            <a:endParaRPr lang="en-US" dirty="0">
              <a:solidFill>
                <a:srgbClr val="00B05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51116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6347713" cy="914400"/>
          </a:xfrm>
        </p:spPr>
        <p:txBody>
          <a:bodyPr>
            <a:normAutofit/>
          </a:bodyPr>
          <a:lstStyle/>
          <a:p>
            <a:pPr algn="ctr"/>
            <a:r>
              <a:rPr lang="fa-IR" sz="2800" dirty="0">
                <a:cs typeface="B Nazanin" panose="00000400000000000000" pitchFamily="2" charset="-78"/>
              </a:rPr>
              <a:t>نحوه حل مسئله</a:t>
            </a:r>
            <a:endParaRPr lang="en-US" sz="2800" dirty="0">
              <a:cs typeface="B Nazanin" panose="00000400000000000000" pitchFamily="2" charset="-78"/>
            </a:endParaRPr>
          </a:p>
        </p:txBody>
      </p:sp>
      <p:sp>
        <p:nvSpPr>
          <p:cNvPr id="3" name="Content Placeholder 2"/>
          <p:cNvSpPr>
            <a:spLocks noGrp="1"/>
          </p:cNvSpPr>
          <p:nvPr>
            <p:ph idx="1"/>
          </p:nvPr>
        </p:nvSpPr>
        <p:spPr>
          <a:xfrm>
            <a:off x="609600" y="1752600"/>
            <a:ext cx="6347714" cy="3880773"/>
          </a:xfrm>
        </p:spPr>
        <p:txBody>
          <a:bodyPr>
            <a:normAutofit/>
          </a:bodyPr>
          <a:lstStyle/>
          <a:p>
            <a:pPr algn="r" rtl="1">
              <a:buClr>
                <a:schemeClr val="tx1"/>
              </a:buClr>
            </a:pPr>
            <a:r>
              <a:rPr lang="fa-IR" dirty="0">
                <a:cs typeface="B Nazanin" pitchFamily="2" charset="-78"/>
              </a:rPr>
              <a:t>شناسایی دادهای پرت و حذف آن‌ها</a:t>
            </a:r>
          </a:p>
          <a:p>
            <a:pPr algn="r" rtl="1">
              <a:buClr>
                <a:schemeClr val="tx1"/>
              </a:buClr>
            </a:pPr>
            <a:r>
              <a:rPr lang="fa-IR" dirty="0">
                <a:cs typeface="B Nazanin" pitchFamily="2" charset="-78"/>
              </a:rPr>
              <a:t>نرمال‌سازی و استاندارسازی ویژگی‌ها</a:t>
            </a:r>
          </a:p>
          <a:p>
            <a:pPr>
              <a:buClr>
                <a:schemeClr val="tx1"/>
              </a:buClr>
            </a:pPr>
            <a:r>
              <a:rPr lang="fa-IR" dirty="0">
                <a:cs typeface="B Nazanin" pitchFamily="2" charset="-78"/>
              </a:rPr>
              <a:t>بررسی امکان دسته بندی مجدد متغیرهای دسته‌ای</a:t>
            </a:r>
          </a:p>
          <a:p>
            <a:pPr algn="r" rtl="1">
              <a:buClr>
                <a:schemeClr val="tx1"/>
              </a:buClr>
            </a:pPr>
            <a:r>
              <a:rPr lang="fa-IR" dirty="0">
                <a:cs typeface="B Nazanin" pitchFamily="2" charset="-78"/>
              </a:rPr>
              <a:t>تبدیل متغیرهای دسته‌ای به عددی برای تحلیل آسان‌تر و استفاده در آموزش مدل </a:t>
            </a:r>
          </a:p>
          <a:p>
            <a:pPr algn="r" rtl="1">
              <a:buClr>
                <a:schemeClr val="tx1"/>
              </a:buClr>
            </a:pPr>
            <a:r>
              <a:rPr lang="fa-IR" dirty="0">
                <a:cs typeface="B Nazanin" pitchFamily="2" charset="-78"/>
              </a:rPr>
              <a:t>سبد بندی متغیرهای عددی و بررسی تاثیر آن روی همبستگی ویژگی‌ها</a:t>
            </a:r>
          </a:p>
          <a:p>
            <a:pPr algn="r" rtl="1">
              <a:buClr>
                <a:schemeClr val="tx1"/>
              </a:buClr>
            </a:pPr>
            <a:r>
              <a:rPr lang="fa-IR" dirty="0">
                <a:cs typeface="B Nazanin" pitchFamily="2" charset="-78"/>
              </a:rPr>
              <a:t>بررسی امکان اضافه کردن متغیر جدید به دیتاست و تاثیر آن روی همبستگی ویژگی‌ها با متغیر هدف</a:t>
            </a:r>
          </a:p>
          <a:p>
            <a:pPr algn="r" rtl="1">
              <a:buClr>
                <a:schemeClr val="tx1"/>
              </a:buClr>
            </a:pPr>
            <a:r>
              <a:rPr lang="fa-IR" dirty="0">
                <a:cs typeface="B Nazanin" pitchFamily="2" charset="-78"/>
              </a:rPr>
              <a:t>آموزش دادن مدل های مختلف با استفاده از داده آموزش</a:t>
            </a:r>
          </a:p>
          <a:p>
            <a:pPr algn="r" rtl="1">
              <a:buClr>
                <a:schemeClr val="tx1"/>
              </a:buClr>
            </a:pPr>
            <a:r>
              <a:rPr lang="fa-IR" dirty="0">
                <a:cs typeface="B Nazanin" pitchFamily="2" charset="-78"/>
              </a:rPr>
              <a:t>ارزیابی و انتخاب مدل با توجه به مجوعه کراس ولیدیشن</a:t>
            </a:r>
          </a:p>
          <a:p>
            <a:pPr algn="r" rtl="1">
              <a:buClr>
                <a:schemeClr val="tx1"/>
              </a:buClr>
            </a:pPr>
            <a:r>
              <a:rPr lang="fa-IR" dirty="0">
                <a:cs typeface="B Nazanin" pitchFamily="2" charset="-78"/>
              </a:rPr>
              <a:t>ارزیابی نتیجه پیش بینی داده‌های تست با استفاده از مدل انتخابی</a:t>
            </a:r>
          </a:p>
          <a:p>
            <a:pPr algn="r" rtl="1"/>
            <a:endParaRPr lang="en-US" sz="1600" dirty="0">
              <a:cs typeface="B Nazanin" pitchFamily="2" charset="-78"/>
            </a:endParaRPr>
          </a:p>
          <a:p>
            <a:pPr algn="r"/>
            <a:endParaRPr lang="en-US" sz="1400" dirty="0">
              <a:cs typeface="B Nazanin" pitchFamily="2" charset="-78"/>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770926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32F9D-7F47-98BB-D174-B50F9A54EB70}"/>
              </a:ext>
            </a:extLst>
          </p:cNvPr>
          <p:cNvSpPr>
            <a:spLocks noGrp="1"/>
          </p:cNvSpPr>
          <p:nvPr>
            <p:ph type="title"/>
          </p:nvPr>
        </p:nvSpPr>
        <p:spPr>
          <a:xfrm>
            <a:off x="533400" y="381000"/>
            <a:ext cx="6347713" cy="762000"/>
          </a:xfrm>
        </p:spPr>
        <p:txBody>
          <a:bodyPr>
            <a:normAutofit/>
          </a:bodyPr>
          <a:lstStyle/>
          <a:p>
            <a:pPr algn="ctr"/>
            <a:r>
              <a:rPr lang="fa-IR" sz="2800" dirty="0">
                <a:cs typeface="B Nazanin" panose="00000400000000000000" pitchFamily="2" charset="-78"/>
              </a:rPr>
              <a:t>تبدیل </a:t>
            </a:r>
            <a:r>
              <a:rPr lang="fa-IR" sz="2400" dirty="0">
                <a:cs typeface="B Nazanin" panose="00000400000000000000" pitchFamily="2" charset="-78"/>
              </a:rPr>
              <a:t>متغیرهای</a:t>
            </a:r>
            <a:r>
              <a:rPr lang="fa-IR" sz="2800" dirty="0">
                <a:cs typeface="B Nazanin" panose="00000400000000000000" pitchFamily="2" charset="-78"/>
              </a:rPr>
              <a:t> دسته‌ای به عددی </a:t>
            </a:r>
          </a:p>
        </p:txBody>
      </p:sp>
      <p:sp>
        <p:nvSpPr>
          <p:cNvPr id="3" name="Content Placeholder 2">
            <a:extLst>
              <a:ext uri="{FF2B5EF4-FFF2-40B4-BE49-F238E27FC236}">
                <a16:creationId xmlns:a16="http://schemas.microsoft.com/office/drawing/2014/main" id="{CD6D86FF-CAD1-261D-F7A3-4121F481FB1F}"/>
              </a:ext>
            </a:extLst>
          </p:cNvPr>
          <p:cNvSpPr>
            <a:spLocks noGrp="1"/>
          </p:cNvSpPr>
          <p:nvPr>
            <p:ph idx="1"/>
          </p:nvPr>
        </p:nvSpPr>
        <p:spPr>
          <a:xfrm>
            <a:off x="609599" y="1371600"/>
            <a:ext cx="6347714" cy="4953000"/>
          </a:xfrm>
        </p:spPr>
        <p:txBody>
          <a:bodyPr>
            <a:normAutofit/>
          </a:bodyPr>
          <a:lstStyle/>
          <a:p>
            <a:r>
              <a:rPr lang="fa-IR" dirty="0">
                <a:solidFill>
                  <a:schemeClr val="tx1"/>
                </a:solidFill>
                <a:cs typeface="B Nazanin" panose="00000400000000000000" pitchFamily="2" charset="-78"/>
              </a:rPr>
              <a:t>تبدیل متغیرها با روش </a:t>
            </a:r>
            <a:r>
              <a:rPr lang="en-US" dirty="0">
                <a:solidFill>
                  <a:schemeClr val="tx1"/>
                </a:solidFill>
                <a:cs typeface="B Nazanin" panose="00000400000000000000" pitchFamily="2" charset="-78"/>
              </a:rPr>
              <a:t>Label Encoder</a:t>
            </a:r>
            <a:endParaRPr lang="fa-IR" dirty="0">
              <a:solidFill>
                <a:schemeClr val="tx1"/>
              </a:solidFill>
              <a:cs typeface="B Nazanin" panose="00000400000000000000" pitchFamily="2" charset="-78"/>
            </a:endParaRPr>
          </a:p>
          <a:p>
            <a:pPr>
              <a:buFont typeface="Wingdings" pitchFamily="2" charset="2"/>
              <a:buChar char="Ø"/>
            </a:pPr>
            <a:r>
              <a:rPr lang="fa-IR" dirty="0">
                <a:solidFill>
                  <a:srgbClr val="00B050"/>
                </a:solidFill>
                <a:cs typeface="B Nazanin" panose="00000400000000000000" pitchFamily="2" charset="-78"/>
              </a:rPr>
              <a:t>متغیرهای دسته ای:</a:t>
            </a:r>
          </a:p>
          <a:p>
            <a:pPr>
              <a:buFont typeface="Wingdings" pitchFamily="2" charset="2"/>
              <a:buChar char="Ø"/>
            </a:pPr>
            <a:r>
              <a:rPr lang="fa-IR" dirty="0">
                <a:solidFill>
                  <a:srgbClr val="00B050"/>
                </a:solidFill>
                <a:cs typeface="B Nazanin" panose="00000400000000000000" pitchFamily="2" charset="-78"/>
              </a:rPr>
              <a:t>متغیرهای اسمی:</a:t>
            </a:r>
          </a:p>
          <a:p>
            <a:pPr marL="0" indent="0">
              <a:buNone/>
            </a:pPr>
            <a:r>
              <a:rPr lang="en-US" sz="1800" dirty="0">
                <a:solidFill>
                  <a:schemeClr val="tx1"/>
                </a:solidFill>
              </a:rPr>
              <a:t> </a:t>
            </a:r>
            <a:r>
              <a:rPr lang="en-US" sz="1400" dirty="0">
                <a:solidFill>
                  <a:schemeClr val="tx1"/>
                </a:solidFill>
              </a:rPr>
              <a:t>Employment Duration</a:t>
            </a:r>
          </a:p>
          <a:p>
            <a:pPr marL="0" indent="0">
              <a:buNone/>
            </a:pPr>
            <a:r>
              <a:rPr lang="en-US" sz="1400" dirty="0">
                <a:solidFill>
                  <a:schemeClr val="tx1"/>
                </a:solidFill>
              </a:rPr>
              <a:t>Verification Status</a:t>
            </a:r>
            <a:endParaRPr lang="en-US" sz="1400" dirty="0">
              <a:solidFill>
                <a:schemeClr val="tx1"/>
              </a:solidFill>
              <a:cs typeface="B Nazanin" panose="00000400000000000000" pitchFamily="2" charset="-78"/>
            </a:endParaRPr>
          </a:p>
          <a:p>
            <a:pPr marL="0" indent="0">
              <a:buNone/>
            </a:pPr>
            <a:r>
              <a:rPr lang="en-US" sz="1400" dirty="0">
                <a:solidFill>
                  <a:schemeClr val="tx1"/>
                </a:solidFill>
              </a:rPr>
              <a:t>Loan Title</a:t>
            </a:r>
            <a:endParaRPr lang="fa-IR" sz="1400" dirty="0">
              <a:solidFill>
                <a:schemeClr val="tx1"/>
              </a:solidFill>
            </a:endParaRPr>
          </a:p>
          <a:p>
            <a:pPr>
              <a:buFont typeface="Wingdings" panose="05000000000000000000" pitchFamily="2" charset="2"/>
              <a:buChar char="Ø"/>
            </a:pPr>
            <a:r>
              <a:rPr lang="fa-IR" dirty="0">
                <a:solidFill>
                  <a:srgbClr val="00B050"/>
                </a:solidFill>
                <a:cs typeface="B Nazanin" panose="00000400000000000000" pitchFamily="2" charset="-78"/>
              </a:rPr>
              <a:t>متغیرهای ترتیبی:</a:t>
            </a:r>
          </a:p>
          <a:p>
            <a:pPr marL="0" indent="0">
              <a:buNone/>
            </a:pPr>
            <a:r>
              <a:rPr lang="en-US" sz="1400" dirty="0">
                <a:solidFill>
                  <a:schemeClr val="tx1"/>
                </a:solidFill>
                <a:cs typeface="B Nazanin" panose="00000400000000000000" pitchFamily="2" charset="-78"/>
              </a:rPr>
              <a:t>Grade</a:t>
            </a:r>
          </a:p>
          <a:p>
            <a:pPr marL="0" indent="0">
              <a:buNone/>
            </a:pPr>
            <a:r>
              <a:rPr lang="en-US" sz="1400" dirty="0">
                <a:solidFill>
                  <a:schemeClr val="tx1"/>
                </a:solidFill>
                <a:cs typeface="B Nazanin" panose="00000400000000000000" pitchFamily="2" charset="-78"/>
              </a:rPr>
              <a:t>Sub Grade</a:t>
            </a:r>
            <a:endParaRPr lang="fa-IR" sz="1400" dirty="0">
              <a:solidFill>
                <a:schemeClr val="tx1"/>
              </a:solidFill>
              <a:cs typeface="B Nazanin" panose="00000400000000000000" pitchFamily="2" charset="-78"/>
            </a:endParaRPr>
          </a:p>
          <a:p>
            <a:pPr>
              <a:buFont typeface="Wingdings" panose="05000000000000000000" pitchFamily="2" charset="2"/>
              <a:buChar char="Ø"/>
            </a:pPr>
            <a:r>
              <a:rPr lang="fa-IR" dirty="0">
                <a:solidFill>
                  <a:srgbClr val="00B050"/>
                </a:solidFill>
                <a:cs typeface="B Nazanin" panose="00000400000000000000" pitchFamily="2" charset="-78"/>
              </a:rPr>
              <a:t>متغیرهای باینری:</a:t>
            </a:r>
          </a:p>
          <a:p>
            <a:pPr marL="0" indent="0">
              <a:buNone/>
            </a:pPr>
            <a:r>
              <a:rPr lang="en-US" sz="1400" dirty="0">
                <a:solidFill>
                  <a:schemeClr val="tx1"/>
                </a:solidFill>
              </a:rPr>
              <a:t>Initial List Status</a:t>
            </a:r>
            <a:endParaRPr lang="en-US" sz="1400" dirty="0">
              <a:solidFill>
                <a:schemeClr val="tx1"/>
              </a:solidFill>
              <a:cs typeface="B Nazanin" panose="00000400000000000000" pitchFamily="2" charset="-78"/>
            </a:endParaRPr>
          </a:p>
          <a:p>
            <a:pPr marL="0" indent="0">
              <a:buNone/>
            </a:pPr>
            <a:r>
              <a:rPr lang="en-US" sz="1400" dirty="0">
                <a:solidFill>
                  <a:schemeClr val="tx1"/>
                </a:solidFill>
              </a:rPr>
              <a:t>Application Type</a:t>
            </a:r>
            <a:endParaRPr lang="en-US" sz="1400" dirty="0">
              <a:solidFill>
                <a:schemeClr val="tx1"/>
              </a:solidFill>
              <a:cs typeface="B Nazanin" panose="00000400000000000000" pitchFamily="2" charset="-78"/>
            </a:endParaRPr>
          </a:p>
          <a:p>
            <a:pPr marL="0" indent="0">
              <a:buNone/>
            </a:pPr>
            <a:endParaRPr lang="fa-IR" sz="1400" dirty="0">
              <a:solidFill>
                <a:srgbClr val="00B050"/>
              </a:solidFill>
              <a:cs typeface="B Nazanin" panose="00000400000000000000" pitchFamily="2" charset="-78"/>
            </a:endParaRPr>
          </a:p>
        </p:txBody>
      </p:sp>
      <p:sp>
        <p:nvSpPr>
          <p:cNvPr id="4" name="Slide Number Placeholder 3">
            <a:extLst>
              <a:ext uri="{FF2B5EF4-FFF2-40B4-BE49-F238E27FC236}">
                <a16:creationId xmlns:a16="http://schemas.microsoft.com/office/drawing/2014/main" id="{D2068F02-9D31-179E-D47C-0C570982B962}"/>
              </a:ext>
            </a:extLst>
          </p:cNvPr>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2618440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D6F4A-62B2-44CF-E513-EC505A0CE23D}"/>
              </a:ext>
            </a:extLst>
          </p:cNvPr>
          <p:cNvSpPr>
            <a:spLocks noGrp="1"/>
          </p:cNvSpPr>
          <p:nvPr>
            <p:ph type="title"/>
          </p:nvPr>
        </p:nvSpPr>
        <p:spPr>
          <a:xfrm>
            <a:off x="609599" y="451512"/>
            <a:ext cx="6347713" cy="539088"/>
          </a:xfrm>
        </p:spPr>
        <p:txBody>
          <a:bodyPr>
            <a:normAutofit/>
          </a:bodyPr>
          <a:lstStyle/>
          <a:p>
            <a:pPr algn="ctr"/>
            <a:r>
              <a:rPr lang="fa-IR" sz="2800" dirty="0">
                <a:cs typeface="B Nazanin" panose="00000400000000000000" pitchFamily="2" charset="-78"/>
              </a:rPr>
              <a:t>شناسایی داده‌های پرت</a:t>
            </a:r>
          </a:p>
        </p:txBody>
      </p:sp>
      <p:pic>
        <p:nvPicPr>
          <p:cNvPr id="6" name="Content Placeholder 5">
            <a:extLst>
              <a:ext uri="{FF2B5EF4-FFF2-40B4-BE49-F238E27FC236}">
                <a16:creationId xmlns:a16="http://schemas.microsoft.com/office/drawing/2014/main" id="{E3AB2257-F8FB-DE0F-6B47-CE1184F8DF9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2000" y="1981200"/>
            <a:ext cx="1905000" cy="1268081"/>
          </a:xfrm>
        </p:spPr>
      </p:pic>
      <p:sp>
        <p:nvSpPr>
          <p:cNvPr id="4" name="Slide Number Placeholder 3">
            <a:extLst>
              <a:ext uri="{FF2B5EF4-FFF2-40B4-BE49-F238E27FC236}">
                <a16:creationId xmlns:a16="http://schemas.microsoft.com/office/drawing/2014/main" id="{4B6D0197-01F4-F0A3-8D95-1879BCA86C24}"/>
              </a:ext>
            </a:extLst>
          </p:cNvPr>
          <p:cNvSpPr>
            <a:spLocks noGrp="1"/>
          </p:cNvSpPr>
          <p:nvPr>
            <p:ph type="sldNum" sz="quarter" idx="12"/>
          </p:nvPr>
        </p:nvSpPr>
        <p:spPr/>
        <p:txBody>
          <a:bodyPr/>
          <a:lstStyle/>
          <a:p>
            <a:fld id="{B6F15528-21DE-4FAA-801E-634DDDAF4B2B}" type="slidenum">
              <a:rPr lang="en-US" smtClean="0"/>
              <a:pPr/>
              <a:t>7</a:t>
            </a:fld>
            <a:endParaRPr lang="en-US"/>
          </a:p>
        </p:txBody>
      </p:sp>
      <p:pic>
        <p:nvPicPr>
          <p:cNvPr id="8" name="Picture 7">
            <a:extLst>
              <a:ext uri="{FF2B5EF4-FFF2-40B4-BE49-F238E27FC236}">
                <a16:creationId xmlns:a16="http://schemas.microsoft.com/office/drawing/2014/main" id="{78580ECC-3FEC-684C-D8D7-DEFB6CA28F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1800" y="1987858"/>
            <a:ext cx="1905001" cy="1265122"/>
          </a:xfrm>
          <a:prstGeom prst="rect">
            <a:avLst/>
          </a:prstGeom>
        </p:spPr>
      </p:pic>
      <p:pic>
        <p:nvPicPr>
          <p:cNvPr id="10" name="Picture 9">
            <a:extLst>
              <a:ext uri="{FF2B5EF4-FFF2-40B4-BE49-F238E27FC236}">
                <a16:creationId xmlns:a16="http://schemas.microsoft.com/office/drawing/2014/main" id="{7022AB33-81A2-D9B4-34A3-C8CDDE01AD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0" y="3782681"/>
            <a:ext cx="1905000" cy="1371600"/>
          </a:xfrm>
          <a:prstGeom prst="rect">
            <a:avLst/>
          </a:prstGeom>
        </p:spPr>
      </p:pic>
      <p:pic>
        <p:nvPicPr>
          <p:cNvPr id="12" name="Picture 11">
            <a:extLst>
              <a:ext uri="{FF2B5EF4-FFF2-40B4-BE49-F238E27FC236}">
                <a16:creationId xmlns:a16="http://schemas.microsoft.com/office/drawing/2014/main" id="{B01D77CD-31CA-171D-EC42-39CFC2D8F4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9249" y="3695384"/>
            <a:ext cx="2013751" cy="1458897"/>
          </a:xfrm>
          <a:prstGeom prst="rect">
            <a:avLst/>
          </a:prstGeom>
        </p:spPr>
      </p:pic>
      <p:pic>
        <p:nvPicPr>
          <p:cNvPr id="14" name="Picture 13">
            <a:extLst>
              <a:ext uri="{FF2B5EF4-FFF2-40B4-BE49-F238E27FC236}">
                <a16:creationId xmlns:a16="http://schemas.microsoft.com/office/drawing/2014/main" id="{4A7ED320-9C1B-3A02-BCDD-D7932E1A782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81601" y="1975651"/>
            <a:ext cx="1905000" cy="1268082"/>
          </a:xfrm>
          <a:prstGeom prst="rect">
            <a:avLst/>
          </a:prstGeom>
        </p:spPr>
      </p:pic>
      <p:pic>
        <p:nvPicPr>
          <p:cNvPr id="16" name="Picture 15">
            <a:extLst>
              <a:ext uri="{FF2B5EF4-FFF2-40B4-BE49-F238E27FC236}">
                <a16:creationId xmlns:a16="http://schemas.microsoft.com/office/drawing/2014/main" id="{6FFAE223-B9D3-9206-342C-B091484C02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25249" y="3695384"/>
            <a:ext cx="2013751" cy="1546592"/>
          </a:xfrm>
          <a:prstGeom prst="rect">
            <a:avLst/>
          </a:prstGeom>
        </p:spPr>
      </p:pic>
    </p:spTree>
    <p:extLst>
      <p:ext uri="{BB962C8B-B14F-4D97-AF65-F5344CB8AC3E}">
        <p14:creationId xmlns:p14="http://schemas.microsoft.com/office/powerpoint/2010/main" val="255736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8" y="457200"/>
            <a:ext cx="6347713" cy="762000"/>
          </a:xfrm>
        </p:spPr>
        <p:txBody>
          <a:bodyPr>
            <a:normAutofit/>
          </a:bodyPr>
          <a:lstStyle/>
          <a:p>
            <a:pPr algn="ctr"/>
            <a:r>
              <a:rPr lang="fa-IR" sz="2800" dirty="0">
                <a:cs typeface="B Nazanin" panose="00000400000000000000" pitchFamily="2" charset="-78"/>
              </a:rPr>
              <a:t>شناسایی داده‌های پرت</a:t>
            </a:r>
            <a:endParaRPr lang="en-US" sz="2800" dirty="0">
              <a:cs typeface="B Nazanin" panose="00000400000000000000" pitchFamily="2" charset="-78"/>
            </a:endParaRPr>
          </a:p>
        </p:txBody>
      </p:sp>
      <p:sp>
        <p:nvSpPr>
          <p:cNvPr id="3" name="Content Placeholder 2"/>
          <p:cNvSpPr>
            <a:spLocks noGrp="1"/>
          </p:cNvSpPr>
          <p:nvPr>
            <p:ph idx="1"/>
          </p:nvPr>
        </p:nvSpPr>
        <p:spPr>
          <a:xfrm>
            <a:off x="609598" y="1676400"/>
            <a:ext cx="6347714" cy="3880773"/>
          </a:xfrm>
        </p:spPr>
        <p:txBody>
          <a:bodyPr>
            <a:normAutofit/>
          </a:bodyPr>
          <a:lstStyle/>
          <a:p>
            <a:pPr algn="r" rtl="1">
              <a:buClrTx/>
            </a:pPr>
            <a:r>
              <a:rPr lang="fa-IR" dirty="0">
                <a:cs typeface="B Nazanin" pitchFamily="2" charset="-78"/>
              </a:rPr>
              <a:t>استفاده از دو روش </a:t>
            </a:r>
            <a:r>
              <a:rPr lang="en-US" dirty="0">
                <a:cs typeface="B Nazanin" pitchFamily="2" charset="-78"/>
              </a:rPr>
              <a:t>IQR, </a:t>
            </a:r>
            <a:r>
              <a:rPr lang="en-US" dirty="0" err="1">
                <a:cs typeface="B Nazanin" pitchFamily="2" charset="-78"/>
              </a:rPr>
              <a:t>Zscore</a:t>
            </a:r>
            <a:r>
              <a:rPr lang="fa-IR" dirty="0">
                <a:cs typeface="B Nazanin" pitchFamily="2" charset="-78"/>
              </a:rPr>
              <a:t> برای شناسایی داده‌های پرت</a:t>
            </a:r>
          </a:p>
          <a:p>
            <a:pPr algn="r" rtl="1">
              <a:buClrTx/>
            </a:pPr>
            <a:r>
              <a:rPr lang="fa-IR" dirty="0">
                <a:cs typeface="B Nazanin" pitchFamily="2" charset="-78"/>
              </a:rPr>
              <a:t>نمایش توزیع داده‌ها قبل وبعد از حذف داده‌ه‌های پرت</a:t>
            </a:r>
          </a:p>
          <a:p>
            <a:pPr algn="r" rtl="1">
              <a:buClrTx/>
            </a:pPr>
            <a:r>
              <a:rPr lang="fa-IR" dirty="0">
                <a:cs typeface="B Nazanin" pitchFamily="2" charset="-78"/>
              </a:rPr>
              <a:t>(استفاده از دو روش و بررسی روی سه ویژگی)</a:t>
            </a:r>
          </a:p>
          <a:p>
            <a:pPr>
              <a:buClrTx/>
            </a:pPr>
            <a:r>
              <a:rPr lang="fa-IR" dirty="0">
                <a:cs typeface="B Nazanin" pitchFamily="2" charset="-78"/>
              </a:rPr>
              <a:t>بررسی </a:t>
            </a:r>
            <a:r>
              <a:rPr lang="en-US" dirty="0">
                <a:cs typeface="B Nazanin" pitchFamily="2" charset="-78"/>
              </a:rPr>
              <a:t>z score </a:t>
            </a:r>
            <a:r>
              <a:rPr lang="fa-IR" dirty="0">
                <a:cs typeface="B Nazanin" pitchFamily="2" charset="-78"/>
              </a:rPr>
              <a:t> روی ویژگی </a:t>
            </a:r>
            <a:r>
              <a:rPr lang="en-US" dirty="0">
                <a:cs typeface="B Nazanin" pitchFamily="2" charset="-78"/>
              </a:rPr>
              <a:t>Total Revolving Credit Limit</a:t>
            </a:r>
            <a:endParaRPr lang="fa-IR" dirty="0">
              <a:cs typeface="B Nazanin" pitchFamily="2" charset="-78"/>
            </a:endParaRPr>
          </a:p>
          <a:p>
            <a:pPr algn="r" rtl="1">
              <a:buClrTx/>
            </a:pPr>
            <a:endParaRPr lang="fa-IR" dirty="0">
              <a:cs typeface="B Nazanin" pitchFamily="2" charset="-78"/>
            </a:endParaRPr>
          </a:p>
          <a:p>
            <a:pPr marL="114300" indent="0" algn="r" rtl="1">
              <a:buClrTx/>
              <a:buNone/>
            </a:pPr>
            <a:r>
              <a:rPr lang="fa-IR" dirty="0">
                <a:cs typeface="B Nazanin" pitchFamily="2" charset="-78"/>
              </a:rPr>
              <a:t> </a:t>
            </a:r>
            <a:endParaRPr lang="en-US" dirty="0">
              <a:cs typeface="B Nazanin" pitchFamily="2" charset="-78"/>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pic>
        <p:nvPicPr>
          <p:cNvPr id="6" name="Picture 5">
            <a:extLst>
              <a:ext uri="{FF2B5EF4-FFF2-40B4-BE49-F238E27FC236}">
                <a16:creationId xmlns:a16="http://schemas.microsoft.com/office/drawing/2014/main" id="{8C6C8226-7E1B-6A10-89ED-22E7C003C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341" y="3581400"/>
            <a:ext cx="3276600" cy="2187303"/>
          </a:xfrm>
          <a:prstGeom prst="rect">
            <a:avLst/>
          </a:prstGeom>
        </p:spPr>
      </p:pic>
      <p:sp>
        <p:nvSpPr>
          <p:cNvPr id="7" name="TextBox 6">
            <a:extLst>
              <a:ext uri="{FF2B5EF4-FFF2-40B4-BE49-F238E27FC236}">
                <a16:creationId xmlns:a16="http://schemas.microsoft.com/office/drawing/2014/main" id="{6D80752E-033B-DDA4-A23E-54048661F4BC}"/>
              </a:ext>
            </a:extLst>
          </p:cNvPr>
          <p:cNvSpPr txBox="1"/>
          <p:nvPr/>
        </p:nvSpPr>
        <p:spPr>
          <a:xfrm>
            <a:off x="908538" y="5937323"/>
            <a:ext cx="2362200" cy="307777"/>
          </a:xfrm>
          <a:prstGeom prst="rect">
            <a:avLst/>
          </a:prstGeom>
          <a:noFill/>
        </p:spPr>
        <p:txBody>
          <a:bodyPr wrap="square" rtlCol="1">
            <a:spAutoFit/>
          </a:bodyPr>
          <a:lstStyle/>
          <a:p>
            <a:pPr algn="r"/>
            <a:r>
              <a:rPr lang="fa-IR" sz="1400" dirty="0"/>
              <a:t> </a:t>
            </a:r>
            <a:r>
              <a:rPr lang="fa-IR" sz="1400" dirty="0">
                <a:latin typeface="Arial" panose="020B0604020202020204" pitchFamily="34" charset="0"/>
                <a:cs typeface="B Nazanin" pitchFamily="2" charset="-78"/>
              </a:rPr>
              <a:t>قبل</a:t>
            </a:r>
            <a:r>
              <a:rPr lang="fa-IR" sz="1400" dirty="0">
                <a:cs typeface="B Nazanin" pitchFamily="2" charset="-78"/>
              </a:rPr>
              <a:t> از اعمال </a:t>
            </a:r>
            <a:r>
              <a:rPr lang="en-US" sz="1400" dirty="0" err="1"/>
              <a:t>z_score</a:t>
            </a:r>
            <a:r>
              <a:rPr lang="en-US" sz="1400" dirty="0"/>
              <a:t> </a:t>
            </a:r>
            <a:endParaRPr lang="fa-IR" sz="1400" dirty="0"/>
          </a:p>
        </p:txBody>
      </p:sp>
      <p:pic>
        <p:nvPicPr>
          <p:cNvPr id="9" name="Picture 8">
            <a:extLst>
              <a:ext uri="{FF2B5EF4-FFF2-40B4-BE49-F238E27FC236}">
                <a16:creationId xmlns:a16="http://schemas.microsoft.com/office/drawing/2014/main" id="{6FB8D9CE-C7F7-25CF-716E-67A7F3BE0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7064" y="3598506"/>
            <a:ext cx="3219061" cy="2298317"/>
          </a:xfrm>
          <a:prstGeom prst="rect">
            <a:avLst/>
          </a:prstGeom>
        </p:spPr>
      </p:pic>
      <p:sp>
        <p:nvSpPr>
          <p:cNvPr id="10" name="TextBox 9">
            <a:extLst>
              <a:ext uri="{FF2B5EF4-FFF2-40B4-BE49-F238E27FC236}">
                <a16:creationId xmlns:a16="http://schemas.microsoft.com/office/drawing/2014/main" id="{68DB0866-51E4-027F-D3C1-8353FE4EB469}"/>
              </a:ext>
            </a:extLst>
          </p:cNvPr>
          <p:cNvSpPr txBox="1"/>
          <p:nvPr/>
        </p:nvSpPr>
        <p:spPr>
          <a:xfrm>
            <a:off x="4872195" y="5940280"/>
            <a:ext cx="1828800" cy="307777"/>
          </a:xfrm>
          <a:prstGeom prst="rect">
            <a:avLst/>
          </a:prstGeom>
          <a:noFill/>
        </p:spPr>
        <p:txBody>
          <a:bodyPr wrap="square" rtlCol="1">
            <a:spAutoFit/>
          </a:bodyPr>
          <a:lstStyle/>
          <a:p>
            <a:r>
              <a:rPr lang="fa-IR" sz="1400" dirty="0">
                <a:cs typeface="B Nazanin" pitchFamily="2" charset="-78"/>
              </a:rPr>
              <a:t> بعد از اعمال </a:t>
            </a:r>
            <a:r>
              <a:rPr lang="en-US" sz="1400" dirty="0" err="1"/>
              <a:t>z_score</a:t>
            </a:r>
            <a:endParaRPr lang="fa-IR" sz="1400" dirty="0"/>
          </a:p>
        </p:txBody>
      </p:sp>
    </p:spTree>
    <p:extLst>
      <p:ext uri="{BB962C8B-B14F-4D97-AF65-F5344CB8AC3E}">
        <p14:creationId xmlns:p14="http://schemas.microsoft.com/office/powerpoint/2010/main" val="3721366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06DD0-6E93-8CB2-4D9A-14E7FE69548F}"/>
              </a:ext>
            </a:extLst>
          </p:cNvPr>
          <p:cNvSpPr>
            <a:spLocks noGrp="1"/>
          </p:cNvSpPr>
          <p:nvPr>
            <p:ph type="title"/>
          </p:nvPr>
        </p:nvSpPr>
        <p:spPr>
          <a:xfrm>
            <a:off x="609599" y="457200"/>
            <a:ext cx="6347713" cy="843888"/>
          </a:xfrm>
        </p:spPr>
        <p:txBody>
          <a:bodyPr>
            <a:normAutofit/>
          </a:bodyPr>
          <a:lstStyle/>
          <a:p>
            <a:pPr algn="ctr"/>
            <a:r>
              <a:rPr lang="fa-IR" sz="2800" dirty="0">
                <a:cs typeface="B Nazanin" panose="00000400000000000000" pitchFamily="2" charset="-78"/>
              </a:rPr>
              <a:t>شناسایی داده‌های پرت</a:t>
            </a:r>
          </a:p>
        </p:txBody>
      </p:sp>
      <p:sp>
        <p:nvSpPr>
          <p:cNvPr id="3" name="Content Placeholder 2">
            <a:extLst>
              <a:ext uri="{FF2B5EF4-FFF2-40B4-BE49-F238E27FC236}">
                <a16:creationId xmlns:a16="http://schemas.microsoft.com/office/drawing/2014/main" id="{17BDDF3B-5DA7-44A8-FD85-741B7C0CEA15}"/>
              </a:ext>
            </a:extLst>
          </p:cNvPr>
          <p:cNvSpPr>
            <a:spLocks noGrp="1"/>
          </p:cNvSpPr>
          <p:nvPr>
            <p:ph idx="1"/>
          </p:nvPr>
        </p:nvSpPr>
        <p:spPr>
          <a:xfrm>
            <a:off x="609599" y="1524000"/>
            <a:ext cx="6347714" cy="4517363"/>
          </a:xfrm>
        </p:spPr>
        <p:txBody>
          <a:bodyPr/>
          <a:lstStyle/>
          <a:p>
            <a:pPr>
              <a:buFont typeface="Wingdings" panose="05000000000000000000" pitchFamily="2" charset="2"/>
              <a:buChar char="Ø"/>
            </a:pPr>
            <a:r>
              <a:rPr lang="fa-IR" dirty="0">
                <a:cs typeface="B Nazanin" panose="00000400000000000000" pitchFamily="2" charset="-78"/>
              </a:rPr>
              <a:t>بررسی روی ویژگی </a:t>
            </a:r>
            <a:r>
              <a:rPr lang="en-US" dirty="0">
                <a:cs typeface="B Nazanin" panose="00000400000000000000" pitchFamily="2" charset="-78"/>
              </a:rPr>
              <a:t>total current balance</a:t>
            </a:r>
            <a:endParaRPr lang="fa-IR" dirty="0">
              <a:cs typeface="B Nazanin" panose="00000400000000000000" pitchFamily="2" charset="-78"/>
            </a:endParaRPr>
          </a:p>
        </p:txBody>
      </p:sp>
      <p:sp>
        <p:nvSpPr>
          <p:cNvPr id="4" name="Slide Number Placeholder 3">
            <a:extLst>
              <a:ext uri="{FF2B5EF4-FFF2-40B4-BE49-F238E27FC236}">
                <a16:creationId xmlns:a16="http://schemas.microsoft.com/office/drawing/2014/main" id="{EB2B5BA8-BE5B-8EB6-5DDC-BBC7A7A6DE79}"/>
              </a:ext>
            </a:extLst>
          </p:cNvPr>
          <p:cNvSpPr>
            <a:spLocks noGrp="1"/>
          </p:cNvSpPr>
          <p:nvPr>
            <p:ph type="sldNum" sz="quarter" idx="12"/>
          </p:nvPr>
        </p:nvSpPr>
        <p:spPr/>
        <p:txBody>
          <a:bodyPr/>
          <a:lstStyle/>
          <a:p>
            <a:fld id="{B6F15528-21DE-4FAA-801E-634DDDAF4B2B}" type="slidenum">
              <a:rPr lang="en-US" smtClean="0"/>
              <a:pPr/>
              <a:t>9</a:t>
            </a:fld>
            <a:endParaRPr lang="en-US"/>
          </a:p>
        </p:txBody>
      </p:sp>
      <p:pic>
        <p:nvPicPr>
          <p:cNvPr id="5" name="Picture 4">
            <a:extLst>
              <a:ext uri="{FF2B5EF4-FFF2-40B4-BE49-F238E27FC236}">
                <a16:creationId xmlns:a16="http://schemas.microsoft.com/office/drawing/2014/main" id="{33151D72-206F-39FC-687C-C8C243DEC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590800"/>
            <a:ext cx="3091884" cy="2679317"/>
          </a:xfrm>
          <a:prstGeom prst="rect">
            <a:avLst/>
          </a:prstGeom>
        </p:spPr>
      </p:pic>
      <p:sp>
        <p:nvSpPr>
          <p:cNvPr id="6" name="TextBox 5">
            <a:extLst>
              <a:ext uri="{FF2B5EF4-FFF2-40B4-BE49-F238E27FC236}">
                <a16:creationId xmlns:a16="http://schemas.microsoft.com/office/drawing/2014/main" id="{180C6139-9C65-BE2D-5417-EDC4DFB1B564}"/>
              </a:ext>
            </a:extLst>
          </p:cNvPr>
          <p:cNvSpPr txBox="1"/>
          <p:nvPr/>
        </p:nvSpPr>
        <p:spPr>
          <a:xfrm>
            <a:off x="832956" y="5386799"/>
            <a:ext cx="2743200" cy="307777"/>
          </a:xfrm>
          <a:prstGeom prst="rect">
            <a:avLst/>
          </a:prstGeom>
          <a:noFill/>
        </p:spPr>
        <p:txBody>
          <a:bodyPr wrap="square" rtlCol="1">
            <a:spAutoFit/>
          </a:bodyPr>
          <a:lstStyle/>
          <a:p>
            <a:pPr algn="ctr"/>
            <a:r>
              <a:rPr lang="fa-IR" sz="1400" dirty="0">
                <a:cs typeface="B Zar" panose="00000400000000000000" pitchFamily="2" charset="-78"/>
              </a:rPr>
              <a:t>قبل از اعمال </a:t>
            </a:r>
            <a:r>
              <a:rPr lang="en-US" sz="1400" dirty="0">
                <a:cs typeface="B Zar" panose="00000400000000000000" pitchFamily="2" charset="-78"/>
              </a:rPr>
              <a:t> Z_SCORE</a:t>
            </a:r>
            <a:endParaRPr lang="fa-IR" sz="1400" dirty="0">
              <a:cs typeface="B Zar" panose="00000400000000000000" pitchFamily="2" charset="-78"/>
            </a:endParaRPr>
          </a:p>
        </p:txBody>
      </p:sp>
      <p:pic>
        <p:nvPicPr>
          <p:cNvPr id="7" name="Content Placeholder 5">
            <a:extLst>
              <a:ext uri="{FF2B5EF4-FFF2-40B4-BE49-F238E27FC236}">
                <a16:creationId xmlns:a16="http://schemas.microsoft.com/office/drawing/2014/main" id="{F8EE78F0-2FF5-164B-6F28-2C1F2A65F5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2619912"/>
            <a:ext cx="3091884" cy="2680797"/>
          </a:xfrm>
          <a:prstGeom prst="rect">
            <a:avLst/>
          </a:prstGeom>
        </p:spPr>
      </p:pic>
      <p:sp>
        <p:nvSpPr>
          <p:cNvPr id="8" name="TextBox 7">
            <a:extLst>
              <a:ext uri="{FF2B5EF4-FFF2-40B4-BE49-F238E27FC236}">
                <a16:creationId xmlns:a16="http://schemas.microsoft.com/office/drawing/2014/main" id="{2C548955-5BBB-0FB2-1DFA-1F37B7BAB140}"/>
              </a:ext>
            </a:extLst>
          </p:cNvPr>
          <p:cNvSpPr txBox="1"/>
          <p:nvPr/>
        </p:nvSpPr>
        <p:spPr>
          <a:xfrm>
            <a:off x="4746342" y="5301734"/>
            <a:ext cx="1828800" cy="369332"/>
          </a:xfrm>
          <a:prstGeom prst="rect">
            <a:avLst/>
          </a:prstGeom>
          <a:noFill/>
        </p:spPr>
        <p:txBody>
          <a:bodyPr wrap="square" rtlCol="1">
            <a:spAutoFit/>
          </a:bodyPr>
          <a:lstStyle/>
          <a:p>
            <a:pPr algn="ctr"/>
            <a:r>
              <a:rPr lang="fa-IR" dirty="0">
                <a:cs typeface="B Nazanin" panose="00000400000000000000" pitchFamily="2" charset="-78"/>
              </a:rPr>
              <a:t>بعد از اعمال </a:t>
            </a:r>
            <a:r>
              <a:rPr lang="en-US" dirty="0">
                <a:cs typeface="B Nazanin" panose="00000400000000000000" pitchFamily="2" charset="-78"/>
              </a:rPr>
              <a:t>z score</a:t>
            </a:r>
            <a:endParaRPr lang="fa-IR" dirty="0">
              <a:cs typeface="B Nazanin" panose="00000400000000000000" pitchFamily="2" charset="-78"/>
            </a:endParaRPr>
          </a:p>
        </p:txBody>
      </p:sp>
    </p:spTree>
    <p:extLst>
      <p:ext uri="{BB962C8B-B14F-4D97-AF65-F5344CB8AC3E}">
        <p14:creationId xmlns:p14="http://schemas.microsoft.com/office/powerpoint/2010/main" val="318853019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2191</TotalTime>
  <Words>2186</Words>
  <Application>Microsoft Office PowerPoint</Application>
  <PresentationFormat>On-screen Show (4:3)</PresentationFormat>
  <Paragraphs>365</Paragraphs>
  <Slides>42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B Nazanin</vt:lpstr>
      <vt:lpstr>B Zar</vt:lpstr>
      <vt:lpstr>Calibri</vt:lpstr>
      <vt:lpstr>Trebuchet MS</vt:lpstr>
      <vt:lpstr>Wingdings</vt:lpstr>
      <vt:lpstr>Wingdings 3</vt:lpstr>
      <vt:lpstr>Facet</vt:lpstr>
      <vt:lpstr>به نام خدا</vt:lpstr>
      <vt:lpstr>معرفی حوزه     </vt:lpstr>
      <vt:lpstr>بالانس اولیه داده‌ها</vt:lpstr>
      <vt:lpstr>اکتشافات داده‌ای</vt:lpstr>
      <vt:lpstr>نحوه حل مسئله</vt:lpstr>
      <vt:lpstr>تبدیل متغیرهای دسته‌ای به عددی </vt:lpstr>
      <vt:lpstr>شناسایی داده‌های پرت</vt:lpstr>
      <vt:lpstr>شناسایی داده‌های پرت</vt:lpstr>
      <vt:lpstr>شناسایی داده‌های پرت</vt:lpstr>
      <vt:lpstr>شناسایی داده‌های پرت</vt:lpstr>
      <vt:lpstr> شناسایی داده‌های پرت</vt:lpstr>
      <vt:lpstr>شناسایی داده‌های پرت</vt:lpstr>
      <vt:lpstr>شناسایی داده‌های پرت</vt:lpstr>
      <vt:lpstr> تبدیل  و استاندارد سازی داده‌ها</vt:lpstr>
      <vt:lpstr>تبدیل و استاندارد سازی داده‌ها</vt:lpstr>
      <vt:lpstr>تبدیل  و استاندارد سازی داده‌ها</vt:lpstr>
      <vt:lpstr> دسته بندی مجدد متغیرهای دسته‌ای</vt:lpstr>
      <vt:lpstr>سبد بندی متغیرهای عددی</vt:lpstr>
      <vt:lpstr> سبد بندی متغیرهای عددی</vt:lpstr>
      <vt:lpstr>سبد بندی متغیرهای عددی</vt:lpstr>
      <vt:lpstr>سبد بندی بر مبنای مقدار پیشبینی برای بهبود مدل</vt:lpstr>
      <vt:lpstr>سبد بندی بر مبنای مقدار پیشبینی برای بهبود مدل</vt:lpstr>
      <vt:lpstr>سبد بندی بر مبنای مقدار پیش بینی برای بهبود مدل</vt:lpstr>
      <vt:lpstr>سبد بندی بر مبنای مقدار پیش بینی برای بهبود مدل</vt:lpstr>
      <vt:lpstr>سبد بندی بر مبنای مقدار پیش بینی برای بهبود مدل</vt:lpstr>
      <vt:lpstr>سبد بندی بر مبنای مقدار پیش بینی برای بهبود مدل</vt:lpstr>
      <vt:lpstr>بررسی روابط تک متغیره بین متغیرهای پیشبین و متغیر هدف</vt:lpstr>
      <vt:lpstr>بررسی روابط چند متغیره بین متغیرها</vt:lpstr>
      <vt:lpstr>استخراج متغیرهای جدید براساس ترکیب متغیرهای موجود </vt:lpstr>
      <vt:lpstr>استخراج متغیرهای جدید براساس ترکیب متغیرهای موجود </vt:lpstr>
      <vt:lpstr>چارچوب تقسیم داده‌ها روش انجام Cross-validation بالانس داده‌ها </vt:lpstr>
      <vt:lpstr>انتخاب و پیاده سازی الگوریتم‌های لازم</vt:lpstr>
      <vt:lpstr>  انتخاب و پیاده سازی الگوریتم‌های لازم</vt:lpstr>
      <vt:lpstr>  انتخاب و پیاده سازی الگوریتم‌های لازم</vt:lpstr>
      <vt:lpstr>تنظیم بهینه مدل و هایپر پارامترها</vt:lpstr>
      <vt:lpstr>تنظیم بهینه مدل و هایپر پارامترها</vt:lpstr>
      <vt:lpstr> معرفی مجموعه معیارهای ارزیابی و محاسبه آن‌ها و تفسیر نتایج </vt:lpstr>
      <vt:lpstr>مشخص کردن بهترین مدل همراه با پارامترهای تعیین شده</vt:lpstr>
      <vt:lpstr>اعمال مدل انتخابی روی داده‌ی نهایی تست</vt:lpstr>
      <vt:lpstr>گزارش آزمایشات برگشت به فاز های قبلی برای بهبود ارزیابی</vt:lpstr>
      <vt:lpstr>تحلیل نقاط قوت و ضعف کار انجام شده و پیشنهادات برای بهبود آینده </vt:lpstr>
      <vt:lpstr> معرفی کارهای مرتبط</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novin</dc:creator>
  <cp:lastModifiedBy>acer</cp:lastModifiedBy>
  <cp:revision>93</cp:revision>
  <dcterms:created xsi:type="dcterms:W3CDTF">2006-08-16T00:00:00Z</dcterms:created>
  <dcterms:modified xsi:type="dcterms:W3CDTF">2024-06-30T17:07:15Z</dcterms:modified>
</cp:coreProperties>
</file>